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33"/>
  </p:notesMasterIdLst>
  <p:handoutMasterIdLst>
    <p:handoutMasterId r:id="rId34"/>
  </p:handoutMasterIdLst>
  <p:sldIdLst>
    <p:sldId id="1854" r:id="rId11"/>
    <p:sldId id="3737" r:id="rId12"/>
    <p:sldId id="3743" r:id="rId13"/>
    <p:sldId id="3762" r:id="rId14"/>
    <p:sldId id="3763" r:id="rId15"/>
    <p:sldId id="3764" r:id="rId16"/>
    <p:sldId id="3765" r:id="rId17"/>
    <p:sldId id="3766" r:id="rId18"/>
    <p:sldId id="3767" r:id="rId19"/>
    <p:sldId id="3768" r:id="rId20"/>
    <p:sldId id="3769" r:id="rId21"/>
    <p:sldId id="3772" r:id="rId22"/>
    <p:sldId id="3770" r:id="rId23"/>
    <p:sldId id="3771" r:id="rId24"/>
    <p:sldId id="3730" r:id="rId25"/>
    <p:sldId id="3732" r:id="rId26"/>
    <p:sldId id="3774" r:id="rId27"/>
    <p:sldId id="3746" r:id="rId28"/>
    <p:sldId id="3773" r:id="rId29"/>
    <p:sldId id="3776" r:id="rId30"/>
    <p:sldId id="3777" r:id="rId31"/>
    <p:sldId id="37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Lst>
        </p14:section>
        <p14:section name="Key Terminology and Concepts" id="{062AB015-7BF4-8649-AC65-47E374913234}">
          <p14:sldIdLst>
            <p14:sldId id="3743"/>
            <p14:sldId id="3762"/>
            <p14:sldId id="3763"/>
            <p14:sldId id="3764"/>
            <p14:sldId id="3765"/>
            <p14:sldId id="3766"/>
          </p14:sldIdLst>
        </p14:section>
        <p14:section name="Azure Key Vault" id="{BBBA387B-B970-F140-86DD-1AAB6DE77007}">
          <p14:sldIdLst>
            <p14:sldId id="3767"/>
            <p14:sldId id="3768"/>
            <p14:sldId id="3769"/>
            <p14:sldId id="3772"/>
            <p14:sldId id="3770"/>
            <p14:sldId id="3771"/>
          </p14:sldIdLst>
        </p14:section>
        <p14:section name="Azure Storage Encryption" id="{22EEBADB-5AD8-A849-9A41-5C368F4F1DFA}">
          <p14:sldIdLst>
            <p14:sldId id="3730"/>
            <p14:sldId id="3732"/>
          </p14:sldIdLst>
        </p14:section>
        <p14:section name="Azure Virtual Machine Encryption" id="{3AEFE9DD-C22F-494B-BF60-E3BA7C7AF9EA}">
          <p14:sldIdLst>
            <p14:sldId id="3774"/>
            <p14:sldId id="3746"/>
            <p14:sldId id="3773"/>
            <p14:sldId id="3776"/>
            <p14:sldId id="3777"/>
            <p14:sldId id="3778"/>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81"/>
    <p:restoredTop sz="74787"/>
  </p:normalViewPr>
  <p:slideViewPr>
    <p:cSldViewPr snapToGrid="0">
      <p:cViewPr varScale="1">
        <p:scale>
          <a:sx n="76" d="100"/>
          <a:sy n="76" d="100"/>
        </p:scale>
        <p:origin x="232" y="488"/>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21" Type="http://schemas.openxmlformats.org/officeDocument/2006/relationships/slide" Target="slides/slide11.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D1C473-1260-DF4F-BD42-CC82CC3FB68E}" type="doc">
      <dgm:prSet loTypeId="urn:microsoft.com/office/officeart/2005/8/layout/vList3" loCatId="list" qsTypeId="urn:microsoft.com/office/officeart/2005/8/quickstyle/simple3" qsCatId="simple" csTypeId="urn:microsoft.com/office/officeart/2005/8/colors/accent1_2" csCatId="accent1" phldr="1"/>
      <dgm:spPr/>
      <dgm:t>
        <a:bodyPr/>
        <a:lstStyle/>
        <a:p>
          <a:endParaRPr lang="en-US"/>
        </a:p>
      </dgm:t>
    </dgm:pt>
    <dgm:pt modelId="{CE6973D6-1284-6E4E-BBAB-9BFFDBE11E5D}">
      <dgm:prSet/>
      <dgm:spPr/>
      <dgm:t>
        <a:bodyPr/>
        <a:lstStyle/>
        <a:p>
          <a:r>
            <a:rPr lang="en-US" b="1"/>
            <a:t>Data</a:t>
          </a:r>
          <a:endParaRPr lang="en-US"/>
        </a:p>
      </dgm:t>
    </dgm:pt>
    <dgm:pt modelId="{B9D34F2D-59E2-EC4E-A617-8470923BB9DC}" type="parTrans" cxnId="{19776159-E135-BC49-A45B-C32650532AC8}">
      <dgm:prSet/>
      <dgm:spPr/>
      <dgm:t>
        <a:bodyPr/>
        <a:lstStyle/>
        <a:p>
          <a:endParaRPr lang="en-US"/>
        </a:p>
      </dgm:t>
    </dgm:pt>
    <dgm:pt modelId="{A2F765EE-1393-9B4C-B6CA-2645DE600A99}" type="sibTrans" cxnId="{19776159-E135-BC49-A45B-C32650532AC8}">
      <dgm:prSet/>
      <dgm:spPr/>
      <dgm:t>
        <a:bodyPr/>
        <a:lstStyle/>
        <a:p>
          <a:endParaRPr lang="en-US"/>
        </a:p>
      </dgm:t>
    </dgm:pt>
    <dgm:pt modelId="{D6EB59C7-FCF4-7044-8B04-DBE0BED6177C}">
      <dgm:prSet/>
      <dgm:spPr/>
      <dgm:t>
        <a:bodyPr/>
        <a:lstStyle/>
        <a:p>
          <a:r>
            <a:rPr lang="en-US"/>
            <a:t>The objects to encrypt</a:t>
          </a:r>
        </a:p>
      </dgm:t>
    </dgm:pt>
    <dgm:pt modelId="{322B31D3-6E6B-4445-B1CC-F7FE201237B2}" type="parTrans" cxnId="{4DDE48EF-3422-4E4B-934A-46CC00F28870}">
      <dgm:prSet/>
      <dgm:spPr/>
      <dgm:t>
        <a:bodyPr/>
        <a:lstStyle/>
        <a:p>
          <a:endParaRPr lang="en-US"/>
        </a:p>
      </dgm:t>
    </dgm:pt>
    <dgm:pt modelId="{5A004F0D-DA7A-BA41-9FAA-227DC7F9C946}" type="sibTrans" cxnId="{4DDE48EF-3422-4E4B-934A-46CC00F28870}">
      <dgm:prSet/>
      <dgm:spPr/>
      <dgm:t>
        <a:bodyPr/>
        <a:lstStyle/>
        <a:p>
          <a:endParaRPr lang="en-US"/>
        </a:p>
      </dgm:t>
    </dgm:pt>
    <dgm:pt modelId="{ED9F4467-339C-2C4C-A5D0-BD71E7C98794}">
      <dgm:prSet/>
      <dgm:spPr/>
      <dgm:t>
        <a:bodyPr/>
        <a:lstStyle/>
        <a:p>
          <a:r>
            <a:rPr lang="en-US" b="1"/>
            <a:t>Encryption Engine</a:t>
          </a:r>
          <a:endParaRPr lang="en-US"/>
        </a:p>
      </dgm:t>
    </dgm:pt>
    <dgm:pt modelId="{311B8540-3CDE-E945-B32B-D7C4B2DB261F}" type="parTrans" cxnId="{2C4E8854-82A5-FE43-BDA1-EF95E54F74F8}">
      <dgm:prSet/>
      <dgm:spPr/>
      <dgm:t>
        <a:bodyPr/>
        <a:lstStyle/>
        <a:p>
          <a:endParaRPr lang="en-US"/>
        </a:p>
      </dgm:t>
    </dgm:pt>
    <dgm:pt modelId="{842D9430-4686-B54E-83D4-E4C28BD73133}" type="sibTrans" cxnId="{2C4E8854-82A5-FE43-BDA1-EF95E54F74F8}">
      <dgm:prSet/>
      <dgm:spPr/>
      <dgm:t>
        <a:bodyPr/>
        <a:lstStyle/>
        <a:p>
          <a:endParaRPr lang="en-US"/>
        </a:p>
      </dgm:t>
    </dgm:pt>
    <dgm:pt modelId="{E4E98258-DADC-6A40-835C-7E86F2177738}">
      <dgm:prSet/>
      <dgm:spPr/>
      <dgm:t>
        <a:bodyPr/>
        <a:lstStyle/>
        <a:p>
          <a:r>
            <a:rPr lang="en-US"/>
            <a:t>The component that handles the encryption and decryption operations</a:t>
          </a:r>
        </a:p>
      </dgm:t>
    </dgm:pt>
    <dgm:pt modelId="{DF72D74E-6196-F84D-9189-D50B5EF327A9}" type="parTrans" cxnId="{3FD58465-6F35-0A43-9096-12D0D06BA7D3}">
      <dgm:prSet/>
      <dgm:spPr/>
      <dgm:t>
        <a:bodyPr/>
        <a:lstStyle/>
        <a:p>
          <a:endParaRPr lang="en-US"/>
        </a:p>
      </dgm:t>
    </dgm:pt>
    <dgm:pt modelId="{AC171978-638E-3249-A2FF-84C95068A5FB}" type="sibTrans" cxnId="{3FD58465-6F35-0A43-9096-12D0D06BA7D3}">
      <dgm:prSet/>
      <dgm:spPr/>
      <dgm:t>
        <a:bodyPr/>
        <a:lstStyle/>
        <a:p>
          <a:endParaRPr lang="en-US"/>
        </a:p>
      </dgm:t>
    </dgm:pt>
    <dgm:pt modelId="{DDFD9935-1F7E-6F43-9D92-890876141494}">
      <dgm:prSet/>
      <dgm:spPr/>
      <dgm:t>
        <a:bodyPr/>
        <a:lstStyle/>
        <a:p>
          <a:r>
            <a:rPr lang="en-US" b="1" dirty="0"/>
            <a:t>Key Management Solution</a:t>
          </a:r>
          <a:endParaRPr lang="en-US" dirty="0"/>
        </a:p>
      </dgm:t>
    </dgm:pt>
    <dgm:pt modelId="{3C1D018F-AF5D-2640-A179-C587B00D8ED9}" type="parTrans" cxnId="{976100AC-488C-4147-B6E1-E82ED1E00D42}">
      <dgm:prSet/>
      <dgm:spPr/>
      <dgm:t>
        <a:bodyPr/>
        <a:lstStyle/>
        <a:p>
          <a:endParaRPr lang="en-US"/>
        </a:p>
      </dgm:t>
    </dgm:pt>
    <dgm:pt modelId="{6B7C5FDC-B4B5-D14D-AD8A-C1036C274C36}" type="sibTrans" cxnId="{976100AC-488C-4147-B6E1-E82ED1E00D42}">
      <dgm:prSet/>
      <dgm:spPr/>
      <dgm:t>
        <a:bodyPr/>
        <a:lstStyle/>
        <a:p>
          <a:endParaRPr lang="en-US"/>
        </a:p>
      </dgm:t>
    </dgm:pt>
    <dgm:pt modelId="{040D648B-29A4-0A4C-B92E-0A5B9D4D83C7}">
      <dgm:prSet/>
      <dgm:spPr/>
      <dgm:t>
        <a:bodyPr/>
        <a:lstStyle/>
        <a:p>
          <a:r>
            <a:rPr lang="en-US"/>
            <a:t>The component that handles the key and passes them to the encryption engine</a:t>
          </a:r>
          <a:br>
            <a:rPr lang="en-US"/>
          </a:br>
          <a:endParaRPr lang="en-US"/>
        </a:p>
      </dgm:t>
    </dgm:pt>
    <dgm:pt modelId="{EBA16989-C529-7244-8615-6586B9AA4CBD}" type="parTrans" cxnId="{0E0FEBD2-A22F-1C41-9098-62C9B13545E9}">
      <dgm:prSet/>
      <dgm:spPr/>
      <dgm:t>
        <a:bodyPr/>
        <a:lstStyle/>
        <a:p>
          <a:endParaRPr lang="en-US"/>
        </a:p>
      </dgm:t>
    </dgm:pt>
    <dgm:pt modelId="{316C0B04-79B0-084E-A8AF-B14FC7CE959C}" type="sibTrans" cxnId="{0E0FEBD2-A22F-1C41-9098-62C9B13545E9}">
      <dgm:prSet/>
      <dgm:spPr/>
      <dgm:t>
        <a:bodyPr/>
        <a:lstStyle/>
        <a:p>
          <a:endParaRPr lang="en-US"/>
        </a:p>
      </dgm:t>
    </dgm:pt>
    <dgm:pt modelId="{79F7AFB3-2EB2-FF47-AA62-57FE778C781D}" type="pres">
      <dgm:prSet presAssocID="{6CD1C473-1260-DF4F-BD42-CC82CC3FB68E}" presName="linearFlow" presStyleCnt="0">
        <dgm:presLayoutVars>
          <dgm:dir/>
          <dgm:resizeHandles val="exact"/>
        </dgm:presLayoutVars>
      </dgm:prSet>
      <dgm:spPr/>
    </dgm:pt>
    <dgm:pt modelId="{502AD161-F3D6-8444-8C8C-95594EA41798}" type="pres">
      <dgm:prSet presAssocID="{CE6973D6-1284-6E4E-BBAB-9BFFDBE11E5D}" presName="composite" presStyleCnt="0"/>
      <dgm:spPr/>
    </dgm:pt>
    <dgm:pt modelId="{81089513-F04C-D24D-B1C0-4AAC09D43200}" type="pres">
      <dgm:prSet presAssocID="{CE6973D6-1284-6E4E-BBAB-9BFFDBE11E5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dgm:spPr>
    </dgm:pt>
    <dgm:pt modelId="{2F0D3414-C675-2843-A306-97E6DE8FC7F5}" type="pres">
      <dgm:prSet presAssocID="{CE6973D6-1284-6E4E-BBAB-9BFFDBE11E5D}" presName="txShp" presStyleLbl="node1" presStyleIdx="0" presStyleCnt="3">
        <dgm:presLayoutVars>
          <dgm:bulletEnabled val="1"/>
        </dgm:presLayoutVars>
      </dgm:prSet>
      <dgm:spPr/>
    </dgm:pt>
    <dgm:pt modelId="{984A1FCB-5B8C-F646-B0F0-7149EB44EFF8}" type="pres">
      <dgm:prSet presAssocID="{A2F765EE-1393-9B4C-B6CA-2645DE600A99}" presName="spacing" presStyleCnt="0"/>
      <dgm:spPr/>
    </dgm:pt>
    <dgm:pt modelId="{F892F228-A7E6-3541-BC47-8581B5E9AF5F}" type="pres">
      <dgm:prSet presAssocID="{ED9F4467-339C-2C4C-A5D0-BD71E7C98794}" presName="composite" presStyleCnt="0"/>
      <dgm:spPr/>
    </dgm:pt>
    <dgm:pt modelId="{C980504A-B126-2849-B1CE-5BC409FCD0D4}" type="pres">
      <dgm:prSet presAssocID="{ED9F4467-339C-2C4C-A5D0-BD71E7C98794}"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F4B3C45-603A-B64D-B578-88B4F18722A8}" type="pres">
      <dgm:prSet presAssocID="{ED9F4467-339C-2C4C-A5D0-BD71E7C98794}" presName="txShp" presStyleLbl="node1" presStyleIdx="1" presStyleCnt="3">
        <dgm:presLayoutVars>
          <dgm:bulletEnabled val="1"/>
        </dgm:presLayoutVars>
      </dgm:prSet>
      <dgm:spPr/>
    </dgm:pt>
    <dgm:pt modelId="{492B2A2F-EA96-134A-A2F0-D5D8565060E5}" type="pres">
      <dgm:prSet presAssocID="{842D9430-4686-B54E-83D4-E4C28BD73133}" presName="spacing" presStyleCnt="0"/>
      <dgm:spPr/>
    </dgm:pt>
    <dgm:pt modelId="{FB480D61-8AC3-C64F-857C-60FCF2DF38BB}" type="pres">
      <dgm:prSet presAssocID="{DDFD9935-1F7E-6F43-9D92-890876141494}" presName="composite" presStyleCnt="0"/>
      <dgm:spPr/>
    </dgm:pt>
    <dgm:pt modelId="{1A08AE4C-ABEC-1543-A2B2-CE459EE2E323}" type="pres">
      <dgm:prSet presAssocID="{DDFD9935-1F7E-6F43-9D92-890876141494}"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DCCF086C-0D1E-0840-9188-8D675B78F56B}" type="pres">
      <dgm:prSet presAssocID="{DDFD9935-1F7E-6F43-9D92-890876141494}" presName="txShp" presStyleLbl="node1" presStyleIdx="2" presStyleCnt="3">
        <dgm:presLayoutVars>
          <dgm:bulletEnabled val="1"/>
        </dgm:presLayoutVars>
      </dgm:prSet>
      <dgm:spPr/>
    </dgm:pt>
  </dgm:ptLst>
  <dgm:cxnLst>
    <dgm:cxn modelId="{2C4E8854-82A5-FE43-BDA1-EF95E54F74F8}" srcId="{6CD1C473-1260-DF4F-BD42-CC82CC3FB68E}" destId="{ED9F4467-339C-2C4C-A5D0-BD71E7C98794}" srcOrd="1" destOrd="0" parTransId="{311B8540-3CDE-E945-B32B-D7C4B2DB261F}" sibTransId="{842D9430-4686-B54E-83D4-E4C28BD73133}"/>
    <dgm:cxn modelId="{19776159-E135-BC49-A45B-C32650532AC8}" srcId="{6CD1C473-1260-DF4F-BD42-CC82CC3FB68E}" destId="{CE6973D6-1284-6E4E-BBAB-9BFFDBE11E5D}" srcOrd="0" destOrd="0" parTransId="{B9D34F2D-59E2-EC4E-A617-8470923BB9DC}" sibTransId="{A2F765EE-1393-9B4C-B6CA-2645DE600A99}"/>
    <dgm:cxn modelId="{90AA7F62-BA63-6449-A0D6-2B3B835CEAC5}" type="presOf" srcId="{CE6973D6-1284-6E4E-BBAB-9BFFDBE11E5D}" destId="{2F0D3414-C675-2843-A306-97E6DE8FC7F5}" srcOrd="0" destOrd="0" presId="urn:microsoft.com/office/officeart/2005/8/layout/vList3"/>
    <dgm:cxn modelId="{3FD58465-6F35-0A43-9096-12D0D06BA7D3}" srcId="{ED9F4467-339C-2C4C-A5D0-BD71E7C98794}" destId="{E4E98258-DADC-6A40-835C-7E86F2177738}" srcOrd="0" destOrd="0" parTransId="{DF72D74E-6196-F84D-9189-D50B5EF327A9}" sibTransId="{AC171978-638E-3249-A2FF-84C95068A5FB}"/>
    <dgm:cxn modelId="{B21CBD7F-E9CA-AF46-968A-D6EB92B7D1DD}" type="presOf" srcId="{DDFD9935-1F7E-6F43-9D92-890876141494}" destId="{DCCF086C-0D1E-0840-9188-8D675B78F56B}" srcOrd="0" destOrd="0" presId="urn:microsoft.com/office/officeart/2005/8/layout/vList3"/>
    <dgm:cxn modelId="{976100AC-488C-4147-B6E1-E82ED1E00D42}" srcId="{6CD1C473-1260-DF4F-BD42-CC82CC3FB68E}" destId="{DDFD9935-1F7E-6F43-9D92-890876141494}" srcOrd="2" destOrd="0" parTransId="{3C1D018F-AF5D-2640-A179-C587B00D8ED9}" sibTransId="{6B7C5FDC-B4B5-D14D-AD8A-C1036C274C36}"/>
    <dgm:cxn modelId="{1D708DB2-9625-B64D-9CCF-E7ABAC141865}" type="presOf" srcId="{040D648B-29A4-0A4C-B92E-0A5B9D4D83C7}" destId="{DCCF086C-0D1E-0840-9188-8D675B78F56B}" srcOrd="0" destOrd="1" presId="urn:microsoft.com/office/officeart/2005/8/layout/vList3"/>
    <dgm:cxn modelId="{90BC22C7-29A2-034E-A7F5-4CD8C48DD207}" type="presOf" srcId="{6CD1C473-1260-DF4F-BD42-CC82CC3FB68E}" destId="{79F7AFB3-2EB2-FF47-AA62-57FE778C781D}" srcOrd="0" destOrd="0" presId="urn:microsoft.com/office/officeart/2005/8/layout/vList3"/>
    <dgm:cxn modelId="{0E0FEBD2-A22F-1C41-9098-62C9B13545E9}" srcId="{DDFD9935-1F7E-6F43-9D92-890876141494}" destId="{040D648B-29A4-0A4C-B92E-0A5B9D4D83C7}" srcOrd="0" destOrd="0" parTransId="{EBA16989-C529-7244-8615-6586B9AA4CBD}" sibTransId="{316C0B04-79B0-084E-A8AF-B14FC7CE959C}"/>
    <dgm:cxn modelId="{395A88D6-BC30-BD4A-B230-F0DF3BB1280B}" type="presOf" srcId="{D6EB59C7-FCF4-7044-8B04-DBE0BED6177C}" destId="{2F0D3414-C675-2843-A306-97E6DE8FC7F5}" srcOrd="0" destOrd="1" presId="urn:microsoft.com/office/officeart/2005/8/layout/vList3"/>
    <dgm:cxn modelId="{DC73BCD8-0CF8-B84E-BBE6-85B8A9F914A5}" type="presOf" srcId="{ED9F4467-339C-2C4C-A5D0-BD71E7C98794}" destId="{1F4B3C45-603A-B64D-B578-88B4F18722A8}" srcOrd="0" destOrd="0" presId="urn:microsoft.com/office/officeart/2005/8/layout/vList3"/>
    <dgm:cxn modelId="{92B57AE9-D1DE-EB4C-9719-903F1D53B281}" type="presOf" srcId="{E4E98258-DADC-6A40-835C-7E86F2177738}" destId="{1F4B3C45-603A-B64D-B578-88B4F18722A8}" srcOrd="0" destOrd="1" presId="urn:microsoft.com/office/officeart/2005/8/layout/vList3"/>
    <dgm:cxn modelId="{4DDE48EF-3422-4E4B-934A-46CC00F28870}" srcId="{CE6973D6-1284-6E4E-BBAB-9BFFDBE11E5D}" destId="{D6EB59C7-FCF4-7044-8B04-DBE0BED6177C}" srcOrd="0" destOrd="0" parTransId="{322B31D3-6E6B-4445-B1CC-F7FE201237B2}" sibTransId="{5A004F0D-DA7A-BA41-9FAA-227DC7F9C946}"/>
    <dgm:cxn modelId="{04E2CF91-E3D3-8F47-B025-A7226A285681}" type="presParOf" srcId="{79F7AFB3-2EB2-FF47-AA62-57FE778C781D}" destId="{502AD161-F3D6-8444-8C8C-95594EA41798}" srcOrd="0" destOrd="0" presId="urn:microsoft.com/office/officeart/2005/8/layout/vList3"/>
    <dgm:cxn modelId="{36CEE99F-768E-E54D-B947-3CA1BBC32F00}" type="presParOf" srcId="{502AD161-F3D6-8444-8C8C-95594EA41798}" destId="{81089513-F04C-D24D-B1C0-4AAC09D43200}" srcOrd="0" destOrd="0" presId="urn:microsoft.com/office/officeart/2005/8/layout/vList3"/>
    <dgm:cxn modelId="{AD2A63BE-F33D-9546-AE22-2990472D8527}" type="presParOf" srcId="{502AD161-F3D6-8444-8C8C-95594EA41798}" destId="{2F0D3414-C675-2843-A306-97E6DE8FC7F5}" srcOrd="1" destOrd="0" presId="urn:microsoft.com/office/officeart/2005/8/layout/vList3"/>
    <dgm:cxn modelId="{2E6B17FF-B81F-EC49-8BB1-0BC81D23A4D6}" type="presParOf" srcId="{79F7AFB3-2EB2-FF47-AA62-57FE778C781D}" destId="{984A1FCB-5B8C-F646-B0F0-7149EB44EFF8}" srcOrd="1" destOrd="0" presId="urn:microsoft.com/office/officeart/2005/8/layout/vList3"/>
    <dgm:cxn modelId="{F1B1D625-438A-9C42-99AB-37FF07C07C0E}" type="presParOf" srcId="{79F7AFB3-2EB2-FF47-AA62-57FE778C781D}" destId="{F892F228-A7E6-3541-BC47-8581B5E9AF5F}" srcOrd="2" destOrd="0" presId="urn:microsoft.com/office/officeart/2005/8/layout/vList3"/>
    <dgm:cxn modelId="{1D840084-324D-CF4B-81C1-E1AC49BAF782}" type="presParOf" srcId="{F892F228-A7E6-3541-BC47-8581B5E9AF5F}" destId="{C980504A-B126-2849-B1CE-5BC409FCD0D4}" srcOrd="0" destOrd="0" presId="urn:microsoft.com/office/officeart/2005/8/layout/vList3"/>
    <dgm:cxn modelId="{9C86CB56-5DE6-F444-BC9F-09912923AA98}" type="presParOf" srcId="{F892F228-A7E6-3541-BC47-8581B5E9AF5F}" destId="{1F4B3C45-603A-B64D-B578-88B4F18722A8}" srcOrd="1" destOrd="0" presId="urn:microsoft.com/office/officeart/2005/8/layout/vList3"/>
    <dgm:cxn modelId="{BF3B62E1-D700-2D48-B734-B3553616FC82}" type="presParOf" srcId="{79F7AFB3-2EB2-FF47-AA62-57FE778C781D}" destId="{492B2A2F-EA96-134A-A2F0-D5D8565060E5}" srcOrd="3" destOrd="0" presId="urn:microsoft.com/office/officeart/2005/8/layout/vList3"/>
    <dgm:cxn modelId="{C4C10C6E-7BB7-BB4F-A764-7EAB363E0350}" type="presParOf" srcId="{79F7AFB3-2EB2-FF47-AA62-57FE778C781D}" destId="{FB480D61-8AC3-C64F-857C-60FCF2DF38BB}" srcOrd="4" destOrd="0" presId="urn:microsoft.com/office/officeart/2005/8/layout/vList3"/>
    <dgm:cxn modelId="{73B442C9-69AF-2B42-8EED-42163674AA75}" type="presParOf" srcId="{FB480D61-8AC3-C64F-857C-60FCF2DF38BB}" destId="{1A08AE4C-ABEC-1543-A2B2-CE459EE2E323}" srcOrd="0" destOrd="0" presId="urn:microsoft.com/office/officeart/2005/8/layout/vList3"/>
    <dgm:cxn modelId="{48DCF978-5487-D54F-AD22-3D13A6FF2DBD}" type="presParOf" srcId="{FB480D61-8AC3-C64F-857C-60FCF2DF38BB}" destId="{DCCF086C-0D1E-0840-9188-8D675B78F56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D3414-C675-2843-A306-97E6DE8FC7F5}">
      <dsp:nvSpPr>
        <dsp:cNvPr id="0" name=""/>
        <dsp:cNvSpPr/>
      </dsp:nvSpPr>
      <dsp:spPr>
        <a:xfrm rot="10800000">
          <a:off x="2247703" y="1206"/>
          <a:ext cx="7430688" cy="1504257"/>
        </a:xfrm>
        <a:prstGeom prst="homePlat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3336" tIns="91440" rIns="170688" bIns="91440" numCol="1" spcCol="1270" anchor="t" anchorCtr="0">
          <a:noAutofit/>
        </a:bodyPr>
        <a:lstStyle/>
        <a:p>
          <a:pPr marL="0" lvl="0" indent="0" algn="l" defTabSz="1066800">
            <a:lnSpc>
              <a:spcPct val="90000"/>
            </a:lnSpc>
            <a:spcBef>
              <a:spcPct val="0"/>
            </a:spcBef>
            <a:spcAft>
              <a:spcPct val="35000"/>
            </a:spcAft>
            <a:buNone/>
          </a:pPr>
          <a:r>
            <a:rPr lang="en-US" sz="2400" b="1" kern="1200"/>
            <a:t>Data</a:t>
          </a:r>
          <a:endParaRPr lang="en-US" sz="2400" kern="1200"/>
        </a:p>
        <a:p>
          <a:pPr marL="171450" lvl="1" indent="-171450" algn="l" defTabSz="844550">
            <a:lnSpc>
              <a:spcPct val="90000"/>
            </a:lnSpc>
            <a:spcBef>
              <a:spcPct val="0"/>
            </a:spcBef>
            <a:spcAft>
              <a:spcPct val="15000"/>
            </a:spcAft>
            <a:buChar char="•"/>
          </a:pPr>
          <a:r>
            <a:rPr lang="en-US" sz="1900" kern="1200"/>
            <a:t>The objects to encrypt</a:t>
          </a:r>
        </a:p>
      </dsp:txBody>
      <dsp:txXfrm rot="10800000">
        <a:off x="2623767" y="1206"/>
        <a:ext cx="7054624" cy="1504257"/>
      </dsp:txXfrm>
    </dsp:sp>
    <dsp:sp modelId="{81089513-F04C-D24D-B1C0-4AAC09D43200}">
      <dsp:nvSpPr>
        <dsp:cNvPr id="0" name=""/>
        <dsp:cNvSpPr/>
      </dsp:nvSpPr>
      <dsp:spPr>
        <a:xfrm>
          <a:off x="1495575" y="1206"/>
          <a:ext cx="1504257" cy="15042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F4B3C45-603A-B64D-B578-88B4F18722A8}">
      <dsp:nvSpPr>
        <dsp:cNvPr id="0" name=""/>
        <dsp:cNvSpPr/>
      </dsp:nvSpPr>
      <dsp:spPr>
        <a:xfrm rot="10800000">
          <a:off x="2247703" y="1954495"/>
          <a:ext cx="7430688" cy="1504257"/>
        </a:xfrm>
        <a:prstGeom prst="homePlat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3336" tIns="91440" rIns="170688" bIns="91440" numCol="1" spcCol="1270" anchor="t" anchorCtr="0">
          <a:noAutofit/>
        </a:bodyPr>
        <a:lstStyle/>
        <a:p>
          <a:pPr marL="0" lvl="0" indent="0" algn="l" defTabSz="1066800">
            <a:lnSpc>
              <a:spcPct val="90000"/>
            </a:lnSpc>
            <a:spcBef>
              <a:spcPct val="0"/>
            </a:spcBef>
            <a:spcAft>
              <a:spcPct val="35000"/>
            </a:spcAft>
            <a:buNone/>
          </a:pPr>
          <a:r>
            <a:rPr lang="en-US" sz="2400" b="1" kern="1200"/>
            <a:t>Encryption Engine</a:t>
          </a:r>
          <a:endParaRPr lang="en-US" sz="2400" kern="1200"/>
        </a:p>
        <a:p>
          <a:pPr marL="171450" lvl="1" indent="-171450" algn="l" defTabSz="844550">
            <a:lnSpc>
              <a:spcPct val="90000"/>
            </a:lnSpc>
            <a:spcBef>
              <a:spcPct val="0"/>
            </a:spcBef>
            <a:spcAft>
              <a:spcPct val="15000"/>
            </a:spcAft>
            <a:buChar char="•"/>
          </a:pPr>
          <a:r>
            <a:rPr lang="en-US" sz="1900" kern="1200"/>
            <a:t>The component that handles the encryption and decryption operations</a:t>
          </a:r>
        </a:p>
      </dsp:txBody>
      <dsp:txXfrm rot="10800000">
        <a:off x="2623767" y="1954495"/>
        <a:ext cx="7054624" cy="1504257"/>
      </dsp:txXfrm>
    </dsp:sp>
    <dsp:sp modelId="{C980504A-B126-2849-B1CE-5BC409FCD0D4}">
      <dsp:nvSpPr>
        <dsp:cNvPr id="0" name=""/>
        <dsp:cNvSpPr/>
      </dsp:nvSpPr>
      <dsp:spPr>
        <a:xfrm>
          <a:off x="1495575" y="1954495"/>
          <a:ext cx="1504257" cy="150425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CCF086C-0D1E-0840-9188-8D675B78F56B}">
      <dsp:nvSpPr>
        <dsp:cNvPr id="0" name=""/>
        <dsp:cNvSpPr/>
      </dsp:nvSpPr>
      <dsp:spPr>
        <a:xfrm rot="10800000">
          <a:off x="2247703" y="3907784"/>
          <a:ext cx="7430688" cy="1504257"/>
        </a:xfrm>
        <a:prstGeom prst="homePlat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3336" tIns="91440" rIns="170688" bIns="91440" numCol="1" spcCol="1270" anchor="t" anchorCtr="0">
          <a:noAutofit/>
        </a:bodyPr>
        <a:lstStyle/>
        <a:p>
          <a:pPr marL="0" lvl="0" indent="0" algn="l" defTabSz="1066800">
            <a:lnSpc>
              <a:spcPct val="90000"/>
            </a:lnSpc>
            <a:spcBef>
              <a:spcPct val="0"/>
            </a:spcBef>
            <a:spcAft>
              <a:spcPct val="35000"/>
            </a:spcAft>
            <a:buNone/>
          </a:pPr>
          <a:r>
            <a:rPr lang="en-US" sz="2400" b="1" kern="1200" dirty="0"/>
            <a:t>Key Management Solution</a:t>
          </a:r>
          <a:endParaRPr lang="en-US" sz="2400" kern="1200" dirty="0"/>
        </a:p>
        <a:p>
          <a:pPr marL="171450" lvl="1" indent="-171450" algn="l" defTabSz="844550">
            <a:lnSpc>
              <a:spcPct val="90000"/>
            </a:lnSpc>
            <a:spcBef>
              <a:spcPct val="0"/>
            </a:spcBef>
            <a:spcAft>
              <a:spcPct val="15000"/>
            </a:spcAft>
            <a:buChar char="•"/>
          </a:pPr>
          <a:r>
            <a:rPr lang="en-US" sz="1900" kern="1200"/>
            <a:t>The component that handles the key and passes them to the encryption engine</a:t>
          </a:r>
          <a:br>
            <a:rPr lang="en-US" sz="1900" kern="1200"/>
          </a:br>
          <a:endParaRPr lang="en-US" sz="1900" kern="1200"/>
        </a:p>
      </dsp:txBody>
      <dsp:txXfrm rot="10800000">
        <a:off x="2623767" y="3907784"/>
        <a:ext cx="7054624" cy="1504257"/>
      </dsp:txXfrm>
    </dsp:sp>
    <dsp:sp modelId="{1A08AE4C-ABEC-1543-A2B2-CE459EE2E323}">
      <dsp:nvSpPr>
        <dsp:cNvPr id="0" name=""/>
        <dsp:cNvSpPr/>
      </dsp:nvSpPr>
      <dsp:spPr>
        <a:xfrm>
          <a:off x="1495575" y="3907784"/>
          <a:ext cx="1504257" cy="150425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3/23/23</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HW81DZIpxN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3/23/23 9:54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0" i="0" dirty="0">
                <a:effectLst/>
                <a:latin typeface="Segoe UI" panose="020B0502040204020203" pitchFamily="34" charset="0"/>
              </a:rPr>
              <a:t>All objects in storage account are encrypted including object metadata</a:t>
            </a:r>
          </a:p>
          <a:p>
            <a:pPr rtl="0" fontAlgn="base"/>
            <a:r>
              <a:rPr lang="en-US" b="0" i="0" dirty="0">
                <a:effectLst/>
                <a:latin typeface="Segoe UI" panose="020B0502040204020203" pitchFamily="34" charset="0"/>
              </a:rPr>
              <a:t>Tables and Queues will use a PMK unless the customer specifies a CMK for queues and tables at creation (https://</a:t>
            </a:r>
            <a:r>
              <a:rPr lang="en-US" b="0" i="0" dirty="0" err="1">
                <a:effectLst/>
                <a:latin typeface="Segoe UI" panose="020B0502040204020203" pitchFamily="34" charset="0"/>
              </a:rPr>
              <a:t>learn.microsoft.com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-us/azure/storage/common/</a:t>
            </a:r>
            <a:r>
              <a:rPr lang="en-US" b="0" i="0" dirty="0" err="1">
                <a:effectLst/>
                <a:latin typeface="Segoe UI" panose="020B0502040204020203" pitchFamily="34" charset="0"/>
              </a:rPr>
              <a:t>account-encryption-key-create?toc</a:t>
            </a:r>
            <a:r>
              <a:rPr lang="en-US" b="0" i="0" dirty="0">
                <a:effectLst/>
                <a:latin typeface="Segoe UI" panose="020B0502040204020203" pitchFamily="34" charset="0"/>
              </a:rPr>
              <a:t>=%2Fazure%2Fstorage%2Fqueues%2Ftoc.json&amp;tabs=portal)</a:t>
            </a:r>
          </a:p>
          <a:p>
            <a:pPr rtl="0" fontAlgn="base"/>
            <a:r>
              <a:rPr lang="en-US" b="0" i="0" dirty="0">
                <a:effectLst/>
                <a:latin typeface="Segoe UI" panose="020B0502040204020203" pitchFamily="34" charset="0"/>
              </a:rPr>
              <a:t>CSE for blobs (https://</a:t>
            </a:r>
            <a:r>
              <a:rPr lang="en-US" b="0" i="0" dirty="0" err="1">
                <a:effectLst/>
                <a:latin typeface="Segoe UI" panose="020B0502040204020203" pitchFamily="34" charset="0"/>
              </a:rPr>
              <a:t>learn.microsoft.com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-us/azure/storage/blobs/encryption-customer-provided-keys)</a:t>
            </a:r>
          </a:p>
          <a:p>
            <a:pPr rtl="0" fontAlgn="base"/>
            <a:r>
              <a:rPr lang="en-US" b="0" i="0" dirty="0">
                <a:effectLst/>
                <a:latin typeface="Segoe UI" panose="020B0502040204020203" pitchFamily="34" charset="0"/>
              </a:rPr>
              <a:t>Blob Encryption Scopes (https://</a:t>
            </a:r>
            <a:r>
              <a:rPr lang="en-US" b="0" i="0" dirty="0" err="1">
                <a:effectLst/>
                <a:latin typeface="Segoe UI" panose="020B0502040204020203" pitchFamily="34" charset="0"/>
              </a:rPr>
              <a:t>learn.microsoft.com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-us/azure/storage/blobs/encryption-scope-overview)</a:t>
            </a:r>
          </a:p>
          <a:p>
            <a:pPr rtl="0" fontAlgn="base"/>
            <a:r>
              <a:rPr lang="en-US" b="0" i="0" dirty="0">
                <a:effectLst/>
                <a:latin typeface="Segoe UI" panose="020B0502040204020203" pitchFamily="34" charset="0"/>
              </a:rPr>
              <a:t>Double encryption is not supported for Ultra Disks or Premium SSD v2 disks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0" i="0" dirty="0">
                <a:effectLst/>
                <a:latin typeface="Segoe UI" panose="020B0502040204020203" pitchFamily="34" charset="0"/>
              </a:rPr>
              <a:t>KEK is either PMK or CMK and if CMK is stored in customer-managed Azure Key Vault instance</a:t>
            </a:r>
          </a:p>
          <a:p>
            <a:pPr rtl="0" fontAlgn="base"/>
            <a:r>
              <a:rPr lang="en-US" b="0" i="0" dirty="0">
                <a:effectLst/>
                <a:latin typeface="Segoe UI" panose="020B0502040204020203" pitchFamily="34" charset="0"/>
              </a:rPr>
              <a:t>Video overview of process - </a:t>
            </a:r>
            <a:r>
              <a:rPr lang="en-US" b="0" i="0" u="sng" dirty="0">
                <a:solidFill>
                  <a:srgbClr val="0058B9"/>
                </a:solidFill>
                <a:effectLst/>
                <a:latin typeface="Calibri" panose="020F0502020204030204" pitchFamily="34" charset="0"/>
                <a:hlinkClick r:id="rId3" tooltip="https://www.youtube.com/watch?v=HW81DZIpxNA"/>
              </a:rPr>
              <a:t>https://www.</a:t>
            </a:r>
            <a:r>
              <a:rPr lang="en-US" b="0" i="0" u="sng" dirty="0">
                <a:solidFill>
                  <a:srgbClr val="FFFFFF"/>
                </a:solidFill>
                <a:effectLst/>
                <a:latin typeface="Calibri" panose="020F0502020204030204" pitchFamily="34" charset="0"/>
                <a:hlinkClick r:id="rId3" tooltip="https://www.youtube.com/watch?v=HW81DZIpxNA"/>
              </a:rPr>
              <a:t>youtube</a:t>
            </a:r>
            <a:r>
              <a:rPr lang="en-US" b="0" i="0" u="sng" dirty="0">
                <a:solidFill>
                  <a:srgbClr val="0058B9"/>
                </a:solidFill>
                <a:effectLst/>
                <a:latin typeface="Calibri" panose="020F0502020204030204" pitchFamily="34" charset="0"/>
                <a:hlinkClick r:id="rId3" tooltip="https://www.youtube.com/watch?v=HW81DZIpxNA"/>
              </a:rPr>
              <a:t>.com/watch?v=HW81DZIpxNA</a:t>
            </a:r>
            <a:r>
              <a:rPr lang="en-US" b="0" i="0" u="sng" dirty="0">
                <a:solidFill>
                  <a:srgbClr val="0058B9"/>
                </a:solidFill>
                <a:effectLst/>
                <a:latin typeface="Calibri" panose="020F0502020204030204" pitchFamily="34" charset="0"/>
              </a:rPr>
              <a:t> (at </a:t>
            </a:r>
            <a:r>
              <a:rPr lang="en-US" b="0" i="0" u="sng">
                <a:solidFill>
                  <a:srgbClr val="0058B9"/>
                </a:solidFill>
                <a:effectLst/>
                <a:latin typeface="Calibri" panose="020F0502020204030204" pitchFamily="34" charset="0"/>
              </a:rPr>
              <a:t>around 1h)</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HBE requires customers enable the feature on their subscriptions - https://</a:t>
            </a:r>
            <a:r>
              <a:rPr lang="en-US" dirty="0" err="1"/>
              <a:t>learn.microsoft.com</a:t>
            </a:r>
            <a:r>
              <a:rPr lang="en-US" dirty="0"/>
              <a:t>/</a:t>
            </a:r>
            <a:r>
              <a:rPr lang="en-US" dirty="0" err="1"/>
              <a:t>en</a:t>
            </a:r>
            <a:r>
              <a:rPr lang="en-US" dirty="0"/>
              <a:t>-us/azure/virtual-machines/windows/</a:t>
            </a:r>
            <a:r>
              <a:rPr lang="en-US" dirty="0" err="1"/>
              <a:t>disks-enable-host-based-encryption-powershell#prerequisites</a:t>
            </a:r>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17</a:t>
            </a:fld>
            <a:endParaRPr lang="en-US"/>
          </a:p>
        </p:txBody>
      </p:sp>
    </p:spTree>
    <p:extLst>
      <p:ext uri="{BB962C8B-B14F-4D97-AF65-F5344CB8AC3E}">
        <p14:creationId xmlns:p14="http://schemas.microsoft.com/office/powerpoint/2010/main" val="2389241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99578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171442" indent="-171442" rtl="0" fontAlgn="base"/>
            <a:r>
              <a:rPr lang="en-US" b="0" i="0" dirty="0">
                <a:effectLst/>
                <a:latin typeface="Segoe UI" panose="020B0502040204020203" pitchFamily="34" charset="0"/>
              </a:rPr>
              <a:t>KEK is CMK stored in Azure Key Vault</a:t>
            </a:r>
          </a:p>
          <a:p>
            <a:pPr marL="171442" indent="-171442" rtl="0" fontAlgn="base"/>
            <a:r>
              <a:rPr lang="en-US" b="0" i="0" dirty="0">
                <a:effectLst/>
                <a:latin typeface="Segoe UI" panose="020B0502040204020203" pitchFamily="34" charset="0"/>
              </a:rPr>
              <a:t>ADE and SSE with CMK and HBE cannot be used together</a:t>
            </a:r>
          </a:p>
          <a:p>
            <a:pPr marL="171442" indent="-171442" rtl="0" fontAlgn="base"/>
            <a:r>
              <a:rPr lang="en-US" b="0" i="0" dirty="0">
                <a:effectLst/>
                <a:latin typeface="Segoe UI" panose="020B0502040204020203" pitchFamily="34" charset="0"/>
              </a:rPr>
              <a:t>HBE documentation (https://</a:t>
            </a:r>
            <a:r>
              <a:rPr lang="en-US" b="0" i="0" dirty="0" err="1">
                <a:effectLst/>
                <a:latin typeface="Segoe UI" panose="020B0502040204020203" pitchFamily="34" charset="0"/>
              </a:rPr>
              <a:t>learn.microsoft.com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-us/azure/virtual-machines/</a:t>
            </a:r>
            <a:r>
              <a:rPr lang="en-US" b="0" i="0" dirty="0" err="1">
                <a:effectLst/>
                <a:latin typeface="Segoe UI" panose="020B0502040204020203" pitchFamily="34" charset="0"/>
              </a:rPr>
              <a:t>disk-encryption#encryption-at-host</a:t>
            </a:r>
            <a:r>
              <a:rPr lang="en-US" b="0" i="0" dirty="0">
                <a:effectLst/>
                <a:latin typeface="Segoe UI" panose="020B0502040204020203" pitchFamily="34" charset="0"/>
              </a:rPr>
              <a:t>---end-to-end-encryption-for-your-</a:t>
            </a:r>
            <a:r>
              <a:rPr lang="en-US" b="0" i="0" dirty="0" err="1">
                <a:effectLst/>
                <a:latin typeface="Segoe UI" panose="020B0502040204020203" pitchFamily="34" charset="0"/>
              </a:rPr>
              <a:t>vm</a:t>
            </a:r>
            <a:r>
              <a:rPr lang="en-US" b="0" i="0" dirty="0">
                <a:effectLst/>
                <a:latin typeface="Segoe UI" panose="020B0502040204020203" pitchFamily="34" charset="0"/>
              </a:rPr>
              <a:t>-data)</a:t>
            </a:r>
          </a:p>
          <a:p>
            <a:pPr marL="171442" indent="-171442" rtl="0" fontAlgn="base"/>
            <a:r>
              <a:rPr lang="en-US" b="0" i="0" dirty="0">
                <a:effectLst/>
                <a:latin typeface="Segoe UI" panose="020B0502040204020203" pitchFamily="34" charset="0"/>
              </a:rPr>
              <a:t>DES, VM, Disks, Snapshots must be within same subscription but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19608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21</a:t>
            </a:fld>
            <a:endParaRPr lang="en-US"/>
          </a:p>
        </p:txBody>
      </p:sp>
    </p:spTree>
    <p:extLst>
      <p:ext uri="{BB962C8B-B14F-4D97-AF65-F5344CB8AC3E}">
        <p14:creationId xmlns:p14="http://schemas.microsoft.com/office/powerpoint/2010/main" val="381616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Premium SSD v2 GA announcement - https://</a:t>
            </a:r>
            <a:r>
              <a:rPr lang="en-US" dirty="0" err="1"/>
              <a:t>techcommunity.microsoft.com</a:t>
            </a:r>
            <a:r>
              <a:rPr lang="en-US" dirty="0"/>
              <a:t>/t5/azure-storage-blog/azure-premium-ssd-v2-disk-storage-general-availability/</a:t>
            </a:r>
            <a:r>
              <a:rPr lang="en-US" dirty="0" err="1"/>
              <a:t>ba</a:t>
            </a:r>
            <a:r>
              <a:rPr lang="en-US" dirty="0"/>
              <a:t>-p/3649038</a:t>
            </a:r>
          </a:p>
          <a:p>
            <a:r>
              <a:rPr lang="en-US" dirty="0"/>
              <a:t>Premium SSD v2 is recommended for workloads requiring sub-millisecond latency and IO-intensive workloads (up to 80,000 IOPS, 1,200MB/s throughput with base of 3,000 IOPS and 125MB/s throughput vs v1 which supports up to 30,000 IOPS and 1,000MB/s</a:t>
            </a:r>
          </a:p>
        </p:txBody>
      </p:sp>
      <p:sp>
        <p:nvSpPr>
          <p:cNvPr id="4" name="Slide Number Placeholder 3"/>
          <p:cNvSpPr>
            <a:spLocks noGrp="1"/>
          </p:cNvSpPr>
          <p:nvPr>
            <p:ph type="sldNum" sz="quarter" idx="5"/>
          </p:nvPr>
        </p:nvSpPr>
        <p:spPr/>
        <p:txBody>
          <a:bodyPr/>
          <a:lstStyle/>
          <a:p>
            <a:fld id="{1489DB6A-E92B-415B-AFB4-9C72D4A9006D}" type="slidenum">
              <a:rPr lang="en-US" smtClean="0"/>
              <a:pPr/>
              <a:t>22</a:t>
            </a:fld>
            <a:endParaRPr lang="en-US"/>
          </a:p>
        </p:txBody>
      </p:sp>
    </p:spTree>
    <p:extLst>
      <p:ext uri="{BB962C8B-B14F-4D97-AF65-F5344CB8AC3E}">
        <p14:creationId xmlns:p14="http://schemas.microsoft.com/office/powerpoint/2010/main" val="109745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a:t>
            </a:fld>
            <a:endParaRPr lang="en-US"/>
          </a:p>
        </p:txBody>
      </p:sp>
    </p:spTree>
    <p:extLst>
      <p:ext uri="{BB962C8B-B14F-4D97-AF65-F5344CB8AC3E}">
        <p14:creationId xmlns:p14="http://schemas.microsoft.com/office/powerpoint/2010/main" val="3607496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FIPS 140-2 (https://</a:t>
            </a:r>
            <a:r>
              <a:rPr lang="en-US" dirty="0" err="1"/>
              <a:t>csrc.nist.gov</a:t>
            </a:r>
            <a:r>
              <a:rPr lang="en-US" dirty="0"/>
              <a:t>/publications/detail/</a:t>
            </a:r>
            <a:r>
              <a:rPr lang="en-US" dirty="0" err="1"/>
              <a:t>fips</a:t>
            </a:r>
            <a:r>
              <a:rPr lang="en-US" dirty="0"/>
              <a:t>/140/2/final)</a:t>
            </a:r>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4</a:t>
            </a:fld>
            <a:endParaRPr lang="en-US"/>
          </a:p>
        </p:txBody>
      </p:sp>
    </p:spTree>
    <p:extLst>
      <p:ext uri="{BB962C8B-B14F-4D97-AF65-F5344CB8AC3E}">
        <p14:creationId xmlns:p14="http://schemas.microsoft.com/office/powerpoint/2010/main" val="472751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Authorization Engine by default uses local access policies for data-plane operations which are course-grained and allow a set of actions across all secrets, certificates, and keys. Alternatively, can be configured to use Azure RBAC for both management-plane and data-plane activities which allow for more granular authorization of individual keys, certificates, and secrets. (https://</a:t>
            </a:r>
            <a:r>
              <a:rPr lang="en-US" dirty="0" err="1"/>
              <a:t>learn.microsoft.com</a:t>
            </a:r>
            <a:r>
              <a:rPr lang="en-US" dirty="0"/>
              <a:t>/</a:t>
            </a:r>
            <a:r>
              <a:rPr lang="en-US" dirty="0" err="1"/>
              <a:t>en</a:t>
            </a:r>
            <a:r>
              <a:rPr lang="en-US" dirty="0"/>
              <a:t>-us/azure/key-vault/general/</a:t>
            </a:r>
            <a:r>
              <a:rPr lang="en-US" dirty="0" err="1"/>
              <a:t>rbac</a:t>
            </a:r>
            <a:r>
              <a:rPr lang="en-US" dirty="0"/>
              <a:t>-guide)</a:t>
            </a:r>
          </a:p>
          <a:p>
            <a:r>
              <a:rPr lang="en-US" dirty="0"/>
              <a:t>Note that Key Vaults have specific API limits which can be reached if a single Key Vault is used by too many workloads or applications (https://</a:t>
            </a:r>
            <a:r>
              <a:rPr lang="en-US" dirty="0" err="1"/>
              <a:t>learn.microsoft.com</a:t>
            </a:r>
            <a:r>
              <a:rPr lang="en-US" dirty="0"/>
              <a:t>/</a:t>
            </a:r>
            <a:r>
              <a:rPr lang="en-US" dirty="0" err="1"/>
              <a:t>en</a:t>
            </a:r>
            <a:r>
              <a:rPr lang="en-US" dirty="0"/>
              <a:t>-us/azure/key-vault/general/overview-throttling)</a:t>
            </a:r>
          </a:p>
        </p:txBody>
      </p:sp>
      <p:sp>
        <p:nvSpPr>
          <p:cNvPr id="4" name="Slide Number Placeholder 3"/>
          <p:cNvSpPr>
            <a:spLocks noGrp="1"/>
          </p:cNvSpPr>
          <p:nvPr>
            <p:ph type="sldNum" sz="quarter" idx="5"/>
          </p:nvPr>
        </p:nvSpPr>
        <p:spPr/>
        <p:txBody>
          <a:bodyPr/>
          <a:lstStyle/>
          <a:p>
            <a:fld id="{1489DB6A-E92B-415B-AFB4-9C72D4A9006D}" type="slidenum">
              <a:rPr lang="en-US" smtClean="0"/>
              <a:pPr/>
              <a:t>9</a:t>
            </a:fld>
            <a:endParaRPr lang="en-US"/>
          </a:p>
        </p:txBody>
      </p:sp>
    </p:spTree>
    <p:extLst>
      <p:ext uri="{BB962C8B-B14F-4D97-AF65-F5344CB8AC3E}">
        <p14:creationId xmlns:p14="http://schemas.microsoft.com/office/powerpoint/2010/main" val="1337119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Anything beyond level 2 will require a dedicated HSM (https://</a:t>
            </a:r>
            <a:r>
              <a:rPr lang="en-US" dirty="0" err="1"/>
              <a:t>learn.microsoft.com</a:t>
            </a:r>
            <a:r>
              <a:rPr lang="en-US" dirty="0"/>
              <a:t>/</a:t>
            </a:r>
            <a:r>
              <a:rPr lang="en-US" dirty="0" err="1"/>
              <a:t>en</a:t>
            </a:r>
            <a:r>
              <a:rPr lang="en-US" dirty="0"/>
              <a:t>-us/azure/dedicated-</a:t>
            </a:r>
            <a:r>
              <a:rPr lang="en-US" dirty="0" err="1"/>
              <a:t>hsm</a:t>
            </a:r>
            <a:r>
              <a:rPr lang="en-US" dirty="0"/>
              <a:t>/overview)</a:t>
            </a:r>
          </a:p>
        </p:txBody>
      </p:sp>
      <p:sp>
        <p:nvSpPr>
          <p:cNvPr id="4" name="Slide Number Placeholder 3"/>
          <p:cNvSpPr>
            <a:spLocks noGrp="1"/>
          </p:cNvSpPr>
          <p:nvPr>
            <p:ph type="sldNum" sz="quarter" idx="5"/>
          </p:nvPr>
        </p:nvSpPr>
        <p:spPr/>
        <p:txBody>
          <a:bodyPr/>
          <a:lstStyle/>
          <a:p>
            <a:fld id="{1489DB6A-E92B-415B-AFB4-9C72D4A9006D}" type="slidenum">
              <a:rPr lang="en-US" smtClean="0"/>
              <a:pPr/>
              <a:t>10</a:t>
            </a:fld>
            <a:endParaRPr lang="en-US"/>
          </a:p>
        </p:txBody>
      </p:sp>
    </p:spTree>
    <p:extLst>
      <p:ext uri="{BB962C8B-B14F-4D97-AF65-F5344CB8AC3E}">
        <p14:creationId xmlns:p14="http://schemas.microsoft.com/office/powerpoint/2010/main" val="1302409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Soft delete is enabled by default on all new Key Vaults (https://</a:t>
            </a:r>
            <a:r>
              <a:rPr lang="en-US" dirty="0" err="1"/>
              <a:t>learn.microsoft.com</a:t>
            </a:r>
            <a:r>
              <a:rPr lang="en-US" dirty="0"/>
              <a:t>/</a:t>
            </a:r>
            <a:r>
              <a:rPr lang="en-US" dirty="0" err="1"/>
              <a:t>en</a:t>
            </a:r>
            <a:r>
              <a:rPr lang="en-US" dirty="0"/>
              <a:t>-us/azure/key-vault/general/soft-delete-overview)</a:t>
            </a:r>
          </a:p>
          <a:p>
            <a:r>
              <a:rPr lang="en-US" dirty="0"/>
              <a:t>Event Grid events include expiration of keys and modification of access policies (https://</a:t>
            </a:r>
            <a:r>
              <a:rPr lang="en-US" dirty="0" err="1"/>
              <a:t>learn.microsoft.com</a:t>
            </a:r>
            <a:r>
              <a:rPr lang="en-US" dirty="0"/>
              <a:t>/</a:t>
            </a:r>
            <a:r>
              <a:rPr lang="en-US" dirty="0" err="1"/>
              <a:t>en</a:t>
            </a:r>
            <a:r>
              <a:rPr lang="en-US" dirty="0"/>
              <a:t>-us/azure/event-grid/</a:t>
            </a:r>
            <a:r>
              <a:rPr lang="en-US" dirty="0" err="1"/>
              <a:t>event-schema-key-vault?tabs</a:t>
            </a:r>
            <a:r>
              <a:rPr lang="en-US" dirty="0"/>
              <a:t>=event-grid-event-schema)</a:t>
            </a:r>
          </a:p>
          <a:p>
            <a:r>
              <a:rPr lang="en-US" dirty="0"/>
              <a:t>Logging (https://</a:t>
            </a:r>
            <a:r>
              <a:rPr lang="en-US" dirty="0" err="1"/>
              <a:t>learn.microsoft.com</a:t>
            </a:r>
            <a:r>
              <a:rPr lang="en-US" dirty="0"/>
              <a:t>/</a:t>
            </a:r>
            <a:r>
              <a:rPr lang="en-US" dirty="0" err="1"/>
              <a:t>en</a:t>
            </a:r>
            <a:r>
              <a:rPr lang="en-US" dirty="0"/>
              <a:t>-us/azure/key-vault/general/logging)</a:t>
            </a:r>
          </a:p>
          <a:p>
            <a:r>
              <a:rPr lang="en-US" dirty="0"/>
              <a:t>Key Vault Failover - https://</a:t>
            </a:r>
            <a:r>
              <a:rPr lang="en-US" dirty="0" err="1"/>
              <a:t>learn.microsoft.com</a:t>
            </a:r>
            <a:r>
              <a:rPr lang="en-US" dirty="0"/>
              <a:t>/</a:t>
            </a:r>
            <a:r>
              <a:rPr lang="en-US" dirty="0" err="1"/>
              <a:t>en</a:t>
            </a:r>
            <a:r>
              <a:rPr lang="en-US" dirty="0"/>
              <a:t>-us/azure/key-vault/general/</a:t>
            </a:r>
            <a:r>
              <a:rPr lang="en-US" dirty="0" err="1"/>
              <a:t>disaster-recovery-guidance#failover</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11</a:t>
            </a:fld>
            <a:endParaRPr lang="en-US"/>
          </a:p>
        </p:txBody>
      </p:sp>
    </p:spTree>
    <p:extLst>
      <p:ext uri="{BB962C8B-B14F-4D97-AF65-F5344CB8AC3E}">
        <p14:creationId xmlns:p14="http://schemas.microsoft.com/office/powerpoint/2010/main" val="671136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Key Rotation Policies documentation - https://</a:t>
            </a:r>
            <a:r>
              <a:rPr lang="en-US" dirty="0" err="1"/>
              <a:t>learn.microsoft.com</a:t>
            </a:r>
            <a:r>
              <a:rPr lang="en-US" dirty="0"/>
              <a:t>/</a:t>
            </a:r>
            <a:r>
              <a:rPr lang="en-US" dirty="0" err="1"/>
              <a:t>en</a:t>
            </a:r>
            <a:r>
              <a:rPr lang="en-US" dirty="0"/>
              <a:t>-us/azure/key-vault/keys/how-to-configure-key-rotation</a:t>
            </a:r>
          </a:p>
          <a:p>
            <a:r>
              <a:rPr lang="en-US" dirty="0"/>
              <a:t>Details on Microsoft rotation of keys can be found in SOC 2 Type 2 for Azure in Service Trust Portal</a:t>
            </a:r>
          </a:p>
        </p:txBody>
      </p:sp>
      <p:sp>
        <p:nvSpPr>
          <p:cNvPr id="4" name="Slide Number Placeholder 3"/>
          <p:cNvSpPr>
            <a:spLocks noGrp="1"/>
          </p:cNvSpPr>
          <p:nvPr>
            <p:ph type="sldNum" sz="quarter" idx="5"/>
          </p:nvPr>
        </p:nvSpPr>
        <p:spPr/>
        <p:txBody>
          <a:bodyPr/>
          <a:lstStyle/>
          <a:p>
            <a:fld id="{1489DB6A-E92B-415B-AFB4-9C72D4A9006D}" type="slidenum">
              <a:rPr lang="en-US" smtClean="0"/>
              <a:pPr/>
              <a:t>12</a:t>
            </a:fld>
            <a:endParaRPr lang="en-US"/>
          </a:p>
        </p:txBody>
      </p:sp>
    </p:spTree>
    <p:extLst>
      <p:ext uri="{BB962C8B-B14F-4D97-AF65-F5344CB8AC3E}">
        <p14:creationId xmlns:p14="http://schemas.microsoft.com/office/powerpoint/2010/main" val="142624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Azure Key Vault pricing - https://</a:t>
            </a:r>
            <a:r>
              <a:rPr lang="en-US" dirty="0" err="1"/>
              <a:t>azure.microsoft.com</a:t>
            </a:r>
            <a:r>
              <a:rPr lang="en-US" dirty="0"/>
              <a:t>/</a:t>
            </a:r>
            <a:r>
              <a:rPr lang="en-US" dirty="0" err="1"/>
              <a:t>en</a:t>
            </a:r>
            <a:r>
              <a:rPr lang="en-US" dirty="0"/>
              <a:t>-us/pricing/details/key-vault/</a:t>
            </a:r>
          </a:p>
          <a:p>
            <a:r>
              <a:rPr lang="en-US" dirty="0"/>
              <a:t>There will eventually be a cost for managed Azure Storage account key rotations which is currently in preview as of 3/7/2023</a:t>
            </a:r>
          </a:p>
        </p:txBody>
      </p:sp>
      <p:sp>
        <p:nvSpPr>
          <p:cNvPr id="4" name="Slide Number Placeholder 3"/>
          <p:cNvSpPr>
            <a:spLocks noGrp="1"/>
          </p:cNvSpPr>
          <p:nvPr>
            <p:ph type="sldNum" sz="quarter" idx="5"/>
          </p:nvPr>
        </p:nvSpPr>
        <p:spPr/>
        <p:txBody>
          <a:bodyPr/>
          <a:lstStyle/>
          <a:p>
            <a:fld id="{1489DB6A-E92B-415B-AFB4-9C72D4A9006D}" type="slidenum">
              <a:rPr lang="en-US" smtClean="0"/>
              <a:pPr/>
              <a:t>13</a:t>
            </a:fld>
            <a:endParaRPr lang="en-US"/>
          </a:p>
        </p:txBody>
      </p:sp>
    </p:spTree>
    <p:extLst>
      <p:ext uri="{BB962C8B-B14F-4D97-AF65-F5344CB8AC3E}">
        <p14:creationId xmlns:p14="http://schemas.microsoft.com/office/powerpoint/2010/main" val="368731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Azure Key Rotation Policies info about custom application (https://</a:t>
            </a:r>
            <a:r>
              <a:rPr lang="en-US" dirty="0" err="1"/>
              <a:t>learn.microsoft.com</a:t>
            </a:r>
            <a:r>
              <a:rPr lang="en-US" dirty="0"/>
              <a:t>/</a:t>
            </a:r>
            <a:r>
              <a:rPr lang="en-US" dirty="0" err="1"/>
              <a:t>en</a:t>
            </a:r>
            <a:r>
              <a:rPr lang="en-US" dirty="0"/>
              <a:t>-us/azure/key-vault/keys/</a:t>
            </a:r>
            <a:r>
              <a:rPr lang="en-US" dirty="0" err="1"/>
              <a:t>how-to-configure-key-rotation#key-rotation-policy</a:t>
            </a:r>
            <a:r>
              <a:rPr lang="en-US" dirty="0"/>
              <a:t>). These applications should be configured to hit Key Vault with </a:t>
            </a:r>
            <a:r>
              <a:rPr lang="en-US" dirty="0" err="1"/>
              <a:t>versionless</a:t>
            </a:r>
            <a:r>
              <a:rPr lang="en-US" dirty="0"/>
              <a:t> URI and should store metadata about which version of the key was used to encrypt data so the data can be decrypted if the key is rotated. Event Grid can be monitored for the rotation.</a:t>
            </a:r>
          </a:p>
        </p:txBody>
      </p:sp>
      <p:sp>
        <p:nvSpPr>
          <p:cNvPr id="4" name="Slide Number Placeholder 3"/>
          <p:cNvSpPr>
            <a:spLocks noGrp="1"/>
          </p:cNvSpPr>
          <p:nvPr>
            <p:ph type="sldNum" sz="quarter" idx="5"/>
          </p:nvPr>
        </p:nvSpPr>
        <p:spPr/>
        <p:txBody>
          <a:bodyPr/>
          <a:lstStyle/>
          <a:p>
            <a:fld id="{1489DB6A-E92B-415B-AFB4-9C72D4A9006D}" type="slidenum">
              <a:rPr lang="en-US" smtClean="0"/>
              <a:pPr/>
              <a:t>14</a:t>
            </a:fld>
            <a:endParaRPr lang="en-US"/>
          </a:p>
        </p:txBody>
      </p:sp>
    </p:spTree>
    <p:extLst>
      <p:ext uri="{BB962C8B-B14F-4D97-AF65-F5344CB8AC3E}">
        <p14:creationId xmlns:p14="http://schemas.microsoft.com/office/powerpoint/2010/main" val="3136207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Encryption in Azure</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(Updated 3/2023)</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216F-4AEF-ACC7-6463-6FC43563FB40}"/>
              </a:ext>
            </a:extLst>
          </p:cNvPr>
          <p:cNvSpPr>
            <a:spLocks noGrp="1"/>
          </p:cNvSpPr>
          <p:nvPr>
            <p:ph type="title"/>
          </p:nvPr>
        </p:nvSpPr>
        <p:spPr/>
        <p:txBody>
          <a:bodyPr>
            <a:normAutofit/>
          </a:bodyPr>
          <a:lstStyle/>
          <a:p>
            <a:r>
              <a:rPr lang="en-US" dirty="0"/>
              <a:t>Azure Key Vault – Standard vs Premium SKU</a:t>
            </a:r>
          </a:p>
        </p:txBody>
      </p:sp>
      <p:sp>
        <p:nvSpPr>
          <p:cNvPr id="3" name="Text Placeholder 2">
            <a:extLst>
              <a:ext uri="{FF2B5EF4-FFF2-40B4-BE49-F238E27FC236}">
                <a16:creationId xmlns:a16="http://schemas.microsoft.com/office/drawing/2014/main" id="{8B48EA45-C043-34EC-2A0A-2A2A8995A4DC}"/>
              </a:ext>
            </a:extLst>
          </p:cNvPr>
          <p:cNvSpPr>
            <a:spLocks noGrp="1"/>
          </p:cNvSpPr>
          <p:nvPr>
            <p:ph type="body" sz="quarter" idx="13"/>
          </p:nvPr>
        </p:nvSpPr>
        <p:spPr/>
        <p:txBody>
          <a:bodyPr/>
          <a:lstStyle/>
          <a:p>
            <a:r>
              <a:rPr lang="en-US" dirty="0"/>
              <a:t>Standard SKU uses software inside Azure-service virtual machines to perform cryptographic operations</a:t>
            </a:r>
          </a:p>
          <a:p>
            <a:r>
              <a:rPr lang="en-US" dirty="0"/>
              <a:t>Premium SKU uses HSMs to perform cryptographic operations</a:t>
            </a:r>
          </a:p>
          <a:p>
            <a:r>
              <a:rPr lang="en-US" dirty="0"/>
              <a:t>Standard SKU is compliant with FIPS 140-2 Level 1</a:t>
            </a:r>
          </a:p>
          <a:p>
            <a:r>
              <a:rPr lang="en-US" dirty="0"/>
              <a:t>Premium SKU is compliant with FIPS 140-2 Level 2</a:t>
            </a:r>
          </a:p>
          <a:p>
            <a:r>
              <a:rPr lang="en-US" dirty="0"/>
              <a:t>Both Standard and Premium SKU store the keys on the HSM while at rest</a:t>
            </a:r>
          </a:p>
          <a:p>
            <a:endParaRPr lang="en-US" dirty="0"/>
          </a:p>
        </p:txBody>
      </p:sp>
    </p:spTree>
    <p:extLst>
      <p:ext uri="{BB962C8B-B14F-4D97-AF65-F5344CB8AC3E}">
        <p14:creationId xmlns:p14="http://schemas.microsoft.com/office/powerpoint/2010/main" val="247149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3878-E36F-59D8-3965-791B61AEBA12}"/>
              </a:ext>
            </a:extLst>
          </p:cNvPr>
          <p:cNvSpPr>
            <a:spLocks noGrp="1"/>
          </p:cNvSpPr>
          <p:nvPr>
            <p:ph type="title"/>
          </p:nvPr>
        </p:nvSpPr>
        <p:spPr/>
        <p:txBody>
          <a:bodyPr/>
          <a:lstStyle/>
          <a:p>
            <a:r>
              <a:rPr lang="en-US" dirty="0"/>
              <a:t>Azure Key Vault – Security Features</a:t>
            </a:r>
          </a:p>
        </p:txBody>
      </p:sp>
      <p:sp>
        <p:nvSpPr>
          <p:cNvPr id="3" name="Text Placeholder 2">
            <a:extLst>
              <a:ext uri="{FF2B5EF4-FFF2-40B4-BE49-F238E27FC236}">
                <a16:creationId xmlns:a16="http://schemas.microsoft.com/office/drawing/2014/main" id="{1B5136D0-AFF5-26E3-A690-209F8BFFDB12}"/>
              </a:ext>
            </a:extLst>
          </p:cNvPr>
          <p:cNvSpPr>
            <a:spLocks noGrp="1"/>
          </p:cNvSpPr>
          <p:nvPr>
            <p:ph type="body" sz="quarter" idx="13"/>
          </p:nvPr>
        </p:nvSpPr>
        <p:spPr/>
        <p:txBody>
          <a:bodyPr>
            <a:normAutofit fontScale="77500" lnSpcReduction="20000"/>
          </a:bodyPr>
          <a:lstStyle/>
          <a:p>
            <a:r>
              <a:rPr lang="en-US" b="1" dirty="0"/>
              <a:t>General</a:t>
            </a:r>
          </a:p>
          <a:p>
            <a:pPr lvl="1"/>
            <a:r>
              <a:rPr lang="en-US" dirty="0"/>
              <a:t>Soft delete providing recovery of deleted Key Vaults and Key Vault objects</a:t>
            </a:r>
          </a:p>
          <a:p>
            <a:pPr lvl="1"/>
            <a:r>
              <a:rPr lang="en-US" dirty="0"/>
              <a:t>Support for BYOK</a:t>
            </a:r>
          </a:p>
          <a:p>
            <a:pPr lvl="1"/>
            <a:r>
              <a:rPr lang="en-US" dirty="0"/>
              <a:t>Purge protection</a:t>
            </a:r>
          </a:p>
          <a:p>
            <a:r>
              <a:rPr lang="en-US" b="1" dirty="0"/>
              <a:t>Authentication and Authorization</a:t>
            </a:r>
          </a:p>
          <a:p>
            <a:pPr lvl="1"/>
            <a:r>
              <a:rPr lang="en-US" dirty="0"/>
              <a:t>Supports Azure AD for authentication</a:t>
            </a:r>
          </a:p>
          <a:p>
            <a:pPr lvl="1"/>
            <a:r>
              <a:rPr lang="en-US" dirty="0"/>
              <a:t>Supports Azure RBAC or local Access Policies for authorization</a:t>
            </a:r>
          </a:p>
          <a:p>
            <a:r>
              <a:rPr lang="en-US" b="1" dirty="0"/>
              <a:t>Network</a:t>
            </a:r>
          </a:p>
          <a:p>
            <a:pPr lvl="1"/>
            <a:r>
              <a:rPr lang="en-US" dirty="0"/>
              <a:t>Support for Private Endpoints and Service Endpoints</a:t>
            </a:r>
          </a:p>
          <a:p>
            <a:r>
              <a:rPr lang="en-US" b="1" dirty="0"/>
              <a:t>Logging</a:t>
            </a:r>
          </a:p>
          <a:p>
            <a:pPr lvl="1"/>
            <a:r>
              <a:rPr lang="en-US" dirty="0"/>
              <a:t>Integration with Event Grid for streaming notifications</a:t>
            </a:r>
          </a:p>
          <a:p>
            <a:pPr lvl="1"/>
            <a:r>
              <a:rPr lang="en-US" dirty="0"/>
              <a:t>Logging of management-plane events in Azure Activity Logs and data-plane events via diagnostic logging</a:t>
            </a:r>
          </a:p>
          <a:p>
            <a:pPr lvl="1"/>
            <a:r>
              <a:rPr lang="en-US" dirty="0"/>
              <a:t>Key Vault Insights</a:t>
            </a:r>
          </a:p>
          <a:p>
            <a:r>
              <a:rPr lang="en-US" b="1" dirty="0"/>
              <a:t>Availability</a:t>
            </a:r>
          </a:p>
          <a:p>
            <a:pPr lvl="1"/>
            <a:r>
              <a:rPr lang="en-US" dirty="0"/>
              <a:t>Key Vaults are replicated within region and across to paired regions*</a:t>
            </a:r>
          </a:p>
          <a:p>
            <a:pPr lvl="1"/>
            <a:r>
              <a:rPr lang="en-US" dirty="0"/>
              <a:t>Regions that support paired region replication provides native failover but without an SLA</a:t>
            </a:r>
          </a:p>
          <a:p>
            <a:pPr lvl="1"/>
            <a:r>
              <a:rPr lang="en-US" dirty="0"/>
              <a:t>Supports backup and restore of individual keys, secrets, and certificates across Key Vaults within the same geo-political region</a:t>
            </a:r>
          </a:p>
        </p:txBody>
      </p:sp>
      <p:sp>
        <p:nvSpPr>
          <p:cNvPr id="4" name="Text Placeholder 2">
            <a:extLst>
              <a:ext uri="{FF2B5EF4-FFF2-40B4-BE49-F238E27FC236}">
                <a16:creationId xmlns:a16="http://schemas.microsoft.com/office/drawing/2014/main" id="{A76FD8C4-A0B4-E5EC-9997-B23DCA54ABB1}"/>
              </a:ext>
            </a:extLst>
          </p:cNvPr>
          <p:cNvSpPr txBox="1">
            <a:spLocks/>
          </p:cNvSpPr>
          <p:nvPr/>
        </p:nvSpPr>
        <p:spPr>
          <a:xfrm>
            <a:off x="402336" y="6134100"/>
            <a:ext cx="10862564" cy="4445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Some regions do not support this (https://</a:t>
            </a:r>
            <a:r>
              <a:rPr lang="en-US" dirty="0" err="1"/>
              <a:t>learn.microsoft.com</a:t>
            </a:r>
            <a:r>
              <a:rPr lang="en-US" dirty="0"/>
              <a:t>/</a:t>
            </a:r>
            <a:r>
              <a:rPr lang="en-US" dirty="0" err="1"/>
              <a:t>en</a:t>
            </a:r>
            <a:r>
              <a:rPr lang="en-US" dirty="0"/>
              <a:t>-us/azure/key-vault/general/disaster-recovery-guidance)</a:t>
            </a:r>
          </a:p>
        </p:txBody>
      </p:sp>
      <p:sp>
        <p:nvSpPr>
          <p:cNvPr id="5" name="TextBox 4">
            <a:extLst>
              <a:ext uri="{FF2B5EF4-FFF2-40B4-BE49-F238E27FC236}">
                <a16:creationId xmlns:a16="http://schemas.microsoft.com/office/drawing/2014/main" id="{D43591DA-77EA-A128-F8CD-84681466F7D1}"/>
              </a:ext>
            </a:extLst>
          </p:cNvPr>
          <p:cNvSpPr txBox="1"/>
          <p:nvPr/>
        </p:nvSpPr>
        <p:spPr>
          <a:xfrm>
            <a:off x="9537700" y="5918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2914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FEBB-695A-E942-AEFB-BF25EC01B103}"/>
              </a:ext>
            </a:extLst>
          </p:cNvPr>
          <p:cNvSpPr>
            <a:spLocks noGrp="1"/>
          </p:cNvSpPr>
          <p:nvPr>
            <p:ph type="title"/>
          </p:nvPr>
        </p:nvSpPr>
        <p:spPr/>
        <p:txBody>
          <a:bodyPr/>
          <a:lstStyle/>
          <a:p>
            <a:r>
              <a:rPr lang="en-US" dirty="0"/>
              <a:t>Azure Key Vault – Key Rotation Policies</a:t>
            </a:r>
          </a:p>
        </p:txBody>
      </p:sp>
      <p:pic>
        <p:nvPicPr>
          <p:cNvPr id="4" name="Picture 3">
            <a:extLst>
              <a:ext uri="{FF2B5EF4-FFF2-40B4-BE49-F238E27FC236}">
                <a16:creationId xmlns:a16="http://schemas.microsoft.com/office/drawing/2014/main" id="{A6AFE57F-74B0-81A1-E57F-9607D1B06024}"/>
              </a:ext>
            </a:extLst>
          </p:cNvPr>
          <p:cNvPicPr>
            <a:picLocks noChangeAspect="1"/>
          </p:cNvPicPr>
          <p:nvPr/>
        </p:nvPicPr>
        <p:blipFill>
          <a:blip r:embed="rId3"/>
          <a:stretch>
            <a:fillRect/>
          </a:stretch>
        </p:blipFill>
        <p:spPr>
          <a:xfrm>
            <a:off x="6324143" y="1419352"/>
            <a:ext cx="5725624" cy="4409948"/>
          </a:xfrm>
          <a:prstGeom prst="rect">
            <a:avLst/>
          </a:prstGeom>
        </p:spPr>
      </p:pic>
      <p:sp>
        <p:nvSpPr>
          <p:cNvPr id="3" name="Text Placeholder 2">
            <a:extLst>
              <a:ext uri="{FF2B5EF4-FFF2-40B4-BE49-F238E27FC236}">
                <a16:creationId xmlns:a16="http://schemas.microsoft.com/office/drawing/2014/main" id="{09B01746-3F80-9ACB-B2C0-50E62F338B08}"/>
              </a:ext>
            </a:extLst>
          </p:cNvPr>
          <p:cNvSpPr>
            <a:spLocks noGrp="1"/>
          </p:cNvSpPr>
          <p:nvPr>
            <p:ph type="body" sz="quarter" idx="13"/>
          </p:nvPr>
        </p:nvSpPr>
        <p:spPr>
          <a:xfrm>
            <a:off x="402336" y="1143000"/>
            <a:ext cx="5846064" cy="4956048"/>
          </a:xfrm>
        </p:spPr>
        <p:txBody>
          <a:bodyPr/>
          <a:lstStyle/>
          <a:p>
            <a:r>
              <a:rPr lang="en-US" dirty="0"/>
              <a:t>Provides the customer with the ability to automatically rotate keys at a customer-specified interval</a:t>
            </a:r>
          </a:p>
          <a:p>
            <a:r>
              <a:rPr lang="en-US" dirty="0"/>
              <a:t>Generates a new key version when the key is rotates</a:t>
            </a:r>
          </a:p>
          <a:p>
            <a:r>
              <a:rPr lang="en-US" dirty="0"/>
              <a:t>Supports configuration on a per-key basis</a:t>
            </a:r>
          </a:p>
        </p:txBody>
      </p:sp>
    </p:spTree>
    <p:extLst>
      <p:ext uri="{BB962C8B-B14F-4D97-AF65-F5344CB8AC3E}">
        <p14:creationId xmlns:p14="http://schemas.microsoft.com/office/powerpoint/2010/main" val="134195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54FE-066A-14AF-F7FB-25991D7B9219}"/>
              </a:ext>
            </a:extLst>
          </p:cNvPr>
          <p:cNvSpPr>
            <a:spLocks noGrp="1"/>
          </p:cNvSpPr>
          <p:nvPr>
            <p:ph type="title"/>
          </p:nvPr>
        </p:nvSpPr>
        <p:spPr/>
        <p:txBody>
          <a:bodyPr>
            <a:normAutofit/>
          </a:bodyPr>
          <a:lstStyle/>
          <a:p>
            <a:r>
              <a:rPr lang="en-US" dirty="0"/>
              <a:t>Azure Key Vault – Pricing</a:t>
            </a:r>
          </a:p>
        </p:txBody>
      </p:sp>
      <p:sp>
        <p:nvSpPr>
          <p:cNvPr id="3" name="Text Placeholder 2">
            <a:extLst>
              <a:ext uri="{FF2B5EF4-FFF2-40B4-BE49-F238E27FC236}">
                <a16:creationId xmlns:a16="http://schemas.microsoft.com/office/drawing/2014/main" id="{C7D0E37F-B2F8-977F-8273-DB2B4AF103E7}"/>
              </a:ext>
            </a:extLst>
          </p:cNvPr>
          <p:cNvSpPr>
            <a:spLocks noGrp="1"/>
          </p:cNvSpPr>
          <p:nvPr>
            <p:ph type="body" sz="quarter" idx="13"/>
          </p:nvPr>
        </p:nvSpPr>
        <p:spPr/>
        <p:txBody>
          <a:bodyPr/>
          <a:lstStyle/>
          <a:p>
            <a:r>
              <a:rPr lang="en-US" dirty="0"/>
              <a:t>Variable cost per number of transactions on each Key Vault object (secrets, certificate, key)</a:t>
            </a:r>
          </a:p>
          <a:p>
            <a:r>
              <a:rPr lang="en-US" dirty="0"/>
              <a:t>Fixed monthly cost per key</a:t>
            </a:r>
          </a:p>
          <a:p>
            <a:r>
              <a:rPr lang="en-US" dirty="0"/>
              <a:t>Fixed monthly cost per key rotation</a:t>
            </a:r>
          </a:p>
          <a:p>
            <a:pPr marL="0" indent="0">
              <a:buNone/>
            </a:pPr>
            <a:endParaRPr lang="en-US" dirty="0"/>
          </a:p>
        </p:txBody>
      </p:sp>
    </p:spTree>
    <p:extLst>
      <p:ext uri="{BB962C8B-B14F-4D97-AF65-F5344CB8AC3E}">
        <p14:creationId xmlns:p14="http://schemas.microsoft.com/office/powerpoint/2010/main" val="1396501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B32C-967A-94CB-3FFF-03ECFF87C1D6}"/>
              </a:ext>
            </a:extLst>
          </p:cNvPr>
          <p:cNvSpPr>
            <a:spLocks noGrp="1"/>
          </p:cNvSpPr>
          <p:nvPr>
            <p:ph type="title"/>
          </p:nvPr>
        </p:nvSpPr>
        <p:spPr/>
        <p:txBody>
          <a:bodyPr/>
          <a:lstStyle/>
          <a:p>
            <a:r>
              <a:rPr lang="en-US" dirty="0"/>
              <a:t>Azure Key Vault – Design Considerations</a:t>
            </a:r>
          </a:p>
        </p:txBody>
      </p:sp>
      <p:sp>
        <p:nvSpPr>
          <p:cNvPr id="3" name="Text Placeholder 2">
            <a:extLst>
              <a:ext uri="{FF2B5EF4-FFF2-40B4-BE49-F238E27FC236}">
                <a16:creationId xmlns:a16="http://schemas.microsoft.com/office/drawing/2014/main" id="{533AD4A3-BA01-142C-B38D-C31568BBBAD0}"/>
              </a:ext>
            </a:extLst>
          </p:cNvPr>
          <p:cNvSpPr>
            <a:spLocks noGrp="1"/>
          </p:cNvSpPr>
          <p:nvPr>
            <p:ph type="body" sz="quarter" idx="13"/>
          </p:nvPr>
        </p:nvSpPr>
        <p:spPr/>
        <p:txBody>
          <a:bodyPr>
            <a:normAutofit fontScale="85000" lnSpcReduction="20000"/>
          </a:bodyPr>
          <a:lstStyle/>
          <a:p>
            <a:r>
              <a:rPr lang="en-US" dirty="0"/>
              <a:t>Centralizing instances of Azure Key Vault </a:t>
            </a:r>
            <a:r>
              <a:rPr lang="en-US" b="1" dirty="0"/>
              <a:t>is not recommended </a:t>
            </a:r>
            <a:r>
              <a:rPr lang="en-US" dirty="0"/>
              <a:t>will create large security blast radius and issues with API throttling</a:t>
            </a:r>
          </a:p>
          <a:p>
            <a:r>
              <a:rPr lang="en-US" dirty="0"/>
              <a:t>Individual Azure Key Vault instances per workload </a:t>
            </a:r>
            <a:r>
              <a:rPr lang="en-US" b="1" dirty="0"/>
              <a:t>is recommended </a:t>
            </a:r>
            <a:r>
              <a:rPr lang="en-US" dirty="0"/>
              <a:t>and will create smaller blast radius and mitigate the risk of API throttling</a:t>
            </a:r>
          </a:p>
          <a:p>
            <a:r>
              <a:rPr lang="en-US" dirty="0"/>
              <a:t>Azure Key Vault supports both Azure RBAC and local Access Policies for authorization for data-plane operations. Azure RBAC will be easier to manage and audit and </a:t>
            </a:r>
            <a:r>
              <a:rPr lang="en-US" b="1" dirty="0"/>
              <a:t>is recommended </a:t>
            </a:r>
            <a:r>
              <a:rPr lang="en-US" dirty="0"/>
              <a:t>for data-plane authorization.</a:t>
            </a:r>
          </a:p>
          <a:p>
            <a:r>
              <a:rPr lang="en-US" dirty="0"/>
              <a:t>Azure Key Vault supports diagnostic logging which includes audit logs around object access. It </a:t>
            </a:r>
            <a:r>
              <a:rPr lang="en-US" b="1" dirty="0"/>
              <a:t>is recommended </a:t>
            </a:r>
            <a:r>
              <a:rPr lang="en-US" dirty="0"/>
              <a:t>to enable these logs.</a:t>
            </a:r>
          </a:p>
          <a:p>
            <a:r>
              <a:rPr lang="en-US" dirty="0"/>
              <a:t>Azure Key Vault supports Private Endpoints. It </a:t>
            </a:r>
            <a:r>
              <a:rPr lang="en-US" b="1" dirty="0"/>
              <a:t>is recommended </a:t>
            </a:r>
            <a:r>
              <a:rPr lang="en-US" dirty="0"/>
              <a:t>to enable Private Endpoints for Azure Key Vault instances where possible to reduce the network attack surface.</a:t>
            </a:r>
          </a:p>
          <a:p>
            <a:r>
              <a:rPr lang="en-US" dirty="0"/>
              <a:t>Ensure key rotation of CMKs is aligned with your organizational security policy. It </a:t>
            </a:r>
            <a:r>
              <a:rPr lang="en-US" b="1" dirty="0"/>
              <a:t>is recommended</a:t>
            </a:r>
            <a:r>
              <a:rPr lang="en-US" dirty="0"/>
              <a:t> to configure a key rotation policies to enforce rotation.</a:t>
            </a:r>
          </a:p>
          <a:p>
            <a:r>
              <a:rPr lang="en-US" dirty="0"/>
              <a:t>Ensure customer applications are designed to support rotation of keys stored in Key Vault</a:t>
            </a:r>
          </a:p>
          <a:p>
            <a:r>
              <a:rPr lang="en-US" dirty="0"/>
              <a:t>Be wary of relying on the built-in availability capabilities of Azure Key Vault for regional failures as there is no SLA on when the instance in the second region would become available to you. This could be impactful to an RTO and RPO. You should consider deploying a Key Vault per regions and using the backup and restore feature of Key Vault to move secrets, keys, or certificates between regions or simply </a:t>
            </a:r>
            <a:r>
              <a:rPr lang="en-US"/>
              <a:t>use separate keys per region.</a:t>
            </a:r>
            <a:endParaRPr lang="en-US" dirty="0"/>
          </a:p>
        </p:txBody>
      </p:sp>
    </p:spTree>
    <p:extLst>
      <p:ext uri="{BB962C8B-B14F-4D97-AF65-F5344CB8AC3E}">
        <p14:creationId xmlns:p14="http://schemas.microsoft.com/office/powerpoint/2010/main" val="415554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472C4"/>
                </a:solidFill>
              </a:rPr>
              <a:t>Azure Storage Encryption – Encryption Support</a:t>
            </a:r>
            <a:endParaRPr lang="en-US" dirty="0"/>
          </a:p>
        </p:txBody>
      </p:sp>
      <p:sp>
        <p:nvSpPr>
          <p:cNvPr id="6" name="Content Placeholder 2">
            <a:extLst>
              <a:ext uri="{FF2B5EF4-FFF2-40B4-BE49-F238E27FC236}">
                <a16:creationId xmlns:a16="http://schemas.microsoft.com/office/drawing/2014/main" id="{727CE86B-40F0-D6AE-FAFC-F2C542897734}"/>
              </a:ext>
            </a:extLst>
          </p:cNvPr>
          <p:cNvSpPr>
            <a:spLocks noGrp="1"/>
          </p:cNvSpPr>
          <p:nvPr>
            <p:ph type="body" sz="quarter" idx="13"/>
          </p:nvPr>
        </p:nvSpPr>
        <p:spPr>
          <a:xfrm>
            <a:off x="402336" y="1143000"/>
            <a:ext cx="11604785" cy="4956048"/>
          </a:xfrm>
        </p:spPr>
        <p:txBody>
          <a:bodyPr>
            <a:normAutofit/>
          </a:bodyPr>
          <a:lstStyle/>
          <a:p>
            <a:pPr lvl="0"/>
            <a:r>
              <a:rPr lang="en-US" dirty="0"/>
              <a:t>All Azure Storage Accounts are encrypted by default with a PMK and can optionally be encrypted with a CMK stored in Azure Key Vault</a:t>
            </a:r>
          </a:p>
          <a:p>
            <a:pPr lvl="0"/>
            <a:r>
              <a:rPr lang="en-US" dirty="0"/>
              <a:t>Server-side encryption support for blobs, files, disks, queues, and tables</a:t>
            </a:r>
          </a:p>
          <a:p>
            <a:pPr lvl="0"/>
            <a:r>
              <a:rPr lang="en-US" dirty="0"/>
              <a:t>Client-side encryption support for blobs</a:t>
            </a:r>
          </a:p>
          <a:p>
            <a:pPr lvl="0"/>
            <a:r>
              <a:rPr lang="en-US" dirty="0"/>
              <a:t>Double-encryption supported where data is encrypted at the service layer and infrastructure layer with different algorithms and keys</a:t>
            </a:r>
          </a:p>
          <a:p>
            <a:pPr lvl="0"/>
            <a:r>
              <a:rPr lang="en-US" dirty="0"/>
              <a:t>Blobs support encryption scopes which allow the use of separate encryption keys for a specific container or blob to create security boundaries within a single Azure Storage Account</a:t>
            </a:r>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997126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Storage Encryption – SSE Process</a:t>
            </a:r>
            <a:endParaRPr lang="en-US" dirty="0"/>
          </a:p>
        </p:txBody>
      </p:sp>
      <p:pic>
        <p:nvPicPr>
          <p:cNvPr id="8" name="Picture 7">
            <a:extLst>
              <a:ext uri="{FF2B5EF4-FFF2-40B4-BE49-F238E27FC236}">
                <a16:creationId xmlns:a16="http://schemas.microsoft.com/office/drawing/2014/main" id="{39232A46-A433-C008-B160-048F1B1677E5}"/>
              </a:ext>
            </a:extLst>
          </p:cNvPr>
          <p:cNvPicPr>
            <a:picLocks noChangeAspect="1"/>
          </p:cNvPicPr>
          <p:nvPr/>
        </p:nvPicPr>
        <p:blipFill>
          <a:blip r:embed="rId3"/>
          <a:stretch>
            <a:fillRect/>
          </a:stretch>
        </p:blipFill>
        <p:spPr>
          <a:xfrm>
            <a:off x="1022096" y="1168400"/>
            <a:ext cx="8325104" cy="5251698"/>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1AC7-3B1A-3D36-86C0-7926F75B0CCD}"/>
              </a:ext>
            </a:extLst>
          </p:cNvPr>
          <p:cNvSpPr>
            <a:spLocks noGrp="1"/>
          </p:cNvSpPr>
          <p:nvPr>
            <p:ph type="title"/>
          </p:nvPr>
        </p:nvSpPr>
        <p:spPr/>
        <p:txBody>
          <a:bodyPr/>
          <a:lstStyle/>
          <a:p>
            <a:r>
              <a:rPr lang="en-US" dirty="0"/>
              <a:t>Virtual Machine Encryption - Terminology</a:t>
            </a:r>
          </a:p>
        </p:txBody>
      </p:sp>
      <p:sp>
        <p:nvSpPr>
          <p:cNvPr id="3" name="Text Placeholder 2">
            <a:extLst>
              <a:ext uri="{FF2B5EF4-FFF2-40B4-BE49-F238E27FC236}">
                <a16:creationId xmlns:a16="http://schemas.microsoft.com/office/drawing/2014/main" id="{15C7AB7C-E994-20C9-95CD-5F38B55AFBDE}"/>
              </a:ext>
            </a:extLst>
          </p:cNvPr>
          <p:cNvSpPr>
            <a:spLocks noGrp="1"/>
          </p:cNvSpPr>
          <p:nvPr>
            <p:ph type="body" sz="quarter" idx="13"/>
          </p:nvPr>
        </p:nvSpPr>
        <p:spPr/>
        <p:txBody>
          <a:bodyPr/>
          <a:lstStyle/>
          <a:p>
            <a:r>
              <a:rPr lang="en-US" b="1" dirty="0"/>
              <a:t>Managed Disk</a:t>
            </a:r>
          </a:p>
          <a:p>
            <a:pPr lvl="1"/>
            <a:r>
              <a:rPr lang="en-US" dirty="0"/>
              <a:t>Block-level storage volume for use with Azure Virtual Machines</a:t>
            </a:r>
            <a:br>
              <a:rPr lang="en-US" dirty="0"/>
            </a:br>
            <a:endParaRPr lang="en-US" dirty="0"/>
          </a:p>
          <a:p>
            <a:r>
              <a:rPr lang="en-US" b="1" dirty="0"/>
              <a:t>Disk Encryption Set (DES)</a:t>
            </a:r>
          </a:p>
          <a:p>
            <a:pPr lvl="1"/>
            <a:r>
              <a:rPr lang="en-US" dirty="0"/>
              <a:t>Resource that associates a managed disk with a managed identity and CMK stored in Azure Key Vault</a:t>
            </a:r>
            <a:br>
              <a:rPr lang="en-US" dirty="0"/>
            </a:br>
            <a:endParaRPr lang="en-US" dirty="0"/>
          </a:p>
          <a:p>
            <a:r>
              <a:rPr lang="en-US" b="1" dirty="0"/>
              <a:t>Host-Based Encryption (HBE)</a:t>
            </a:r>
          </a:p>
          <a:p>
            <a:pPr lvl="1"/>
            <a:r>
              <a:rPr lang="en-US" dirty="0"/>
              <a:t>Encryption of cached managed disks on physical host</a:t>
            </a:r>
            <a:br>
              <a:rPr lang="en-US" dirty="0"/>
            </a:br>
            <a:endParaRPr lang="en-US" dirty="0"/>
          </a:p>
          <a:p>
            <a:endParaRPr lang="en-US" dirty="0"/>
          </a:p>
          <a:p>
            <a:endParaRPr lang="en-US" dirty="0"/>
          </a:p>
        </p:txBody>
      </p:sp>
    </p:spTree>
    <p:extLst>
      <p:ext uri="{BB962C8B-B14F-4D97-AF65-F5344CB8AC3E}">
        <p14:creationId xmlns:p14="http://schemas.microsoft.com/office/powerpoint/2010/main" val="2617977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Virtual Machine Encryption – Azure Disk Encryption (ADE)</a:t>
            </a:r>
            <a:endParaRPr lang="en-US" dirty="0"/>
          </a:p>
        </p:txBody>
      </p:sp>
      <p:sp>
        <p:nvSpPr>
          <p:cNvPr id="3" name="Content Placeholder 2">
            <a:extLst>
              <a:ext uri="{FF2B5EF4-FFF2-40B4-BE49-F238E27FC236}">
                <a16:creationId xmlns:a16="http://schemas.microsoft.com/office/drawing/2014/main" id="{0891AAB9-B1B0-2726-E569-49E56D953D12}"/>
              </a:ext>
            </a:extLst>
          </p:cNvPr>
          <p:cNvSpPr>
            <a:spLocks noGrp="1"/>
          </p:cNvSpPr>
          <p:nvPr>
            <p:ph type="body" sz="quarter" idx="13"/>
          </p:nvPr>
        </p:nvSpPr>
        <p:spPr>
          <a:xfrm>
            <a:off x="402336" y="1143000"/>
            <a:ext cx="10786363" cy="5413248"/>
          </a:xfrm>
        </p:spPr>
        <p:txBody>
          <a:bodyPr>
            <a:normAutofit lnSpcReduction="10000"/>
          </a:bodyPr>
          <a:lstStyle/>
          <a:p>
            <a:pPr marL="342900" indent="-342900" algn="l">
              <a:buFont typeface="Arial" panose="020B0604020202020204" pitchFamily="34" charset="0"/>
              <a:buChar char="•"/>
            </a:pPr>
            <a:r>
              <a:rPr lang="en-US" sz="2000" b="1" dirty="0">
                <a:gradFill>
                  <a:gsLst>
                    <a:gs pos="2917">
                      <a:schemeClr val="tx1"/>
                    </a:gs>
                    <a:gs pos="30000">
                      <a:schemeClr val="tx1"/>
                    </a:gs>
                  </a:gsLst>
                  <a:lin ang="5400000" scaled="0"/>
                </a:gradFill>
              </a:rPr>
              <a:t>Key Facts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BitLocker feature of Windows and DM-Crypt in Linux</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AES 256-bit DEK stored in Key Vault and optionally wrapped with KEK</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VM uses system-assigned managed identity to access DEK in Key Vault</a:t>
            </a:r>
          </a:p>
          <a:p>
            <a:pPr lvl="1"/>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b="1" dirty="0">
                <a:gradFill>
                  <a:gsLst>
                    <a:gs pos="2917">
                      <a:schemeClr val="tx1"/>
                    </a:gs>
                    <a:gs pos="30000">
                      <a:schemeClr val="tx1"/>
                    </a:gs>
                  </a:gsLst>
                  <a:lin ang="5400000" scaled="0"/>
                </a:gradFill>
              </a:rPr>
              <a:t>Benefits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End to end encryption</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OS, Data, Temp Disks all can be encrypted</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b="1" dirty="0">
                <a:gradFill>
                  <a:gsLst>
                    <a:gs pos="2917">
                      <a:schemeClr val="tx1"/>
                    </a:gs>
                    <a:gs pos="30000">
                      <a:schemeClr val="tx1"/>
                    </a:gs>
                  </a:gsLst>
                  <a:lin ang="5400000" scaled="0"/>
                </a:gradFill>
              </a:rPr>
              <a:t>Considerations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Encryption engine is the OS so requires OS resources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Requires VM extension</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No support for custom Linux VM images</a:t>
            </a:r>
            <a:br>
              <a:rPr lang="en-US" dirty="0"/>
            </a:br>
            <a:endParaRPr lang="en-US" dirty="0"/>
          </a:p>
        </p:txBody>
      </p:sp>
    </p:spTree>
    <p:extLst>
      <p:ext uri="{BB962C8B-B14F-4D97-AF65-F5344CB8AC3E}">
        <p14:creationId xmlns:p14="http://schemas.microsoft.com/office/powerpoint/2010/main" val="412854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Virtual Machine Encryption – SSE with CMK and HBE</a:t>
            </a:r>
            <a:endParaRPr lang="en-US" dirty="0"/>
          </a:p>
        </p:txBody>
      </p:sp>
      <p:sp>
        <p:nvSpPr>
          <p:cNvPr id="3" name="Content Placeholder 2">
            <a:extLst>
              <a:ext uri="{FF2B5EF4-FFF2-40B4-BE49-F238E27FC236}">
                <a16:creationId xmlns:a16="http://schemas.microsoft.com/office/drawing/2014/main" id="{0891AAB9-B1B0-2726-E569-49E56D953D12}"/>
              </a:ext>
            </a:extLst>
          </p:cNvPr>
          <p:cNvSpPr>
            <a:spLocks noGrp="1"/>
          </p:cNvSpPr>
          <p:nvPr>
            <p:ph type="body" sz="quarter" idx="13"/>
          </p:nvPr>
        </p:nvSpPr>
        <p:spPr>
          <a:xfrm>
            <a:off x="402337" y="1143000"/>
            <a:ext cx="5833364" cy="5413248"/>
          </a:xfrm>
        </p:spPr>
        <p:txBody>
          <a:bodyPr>
            <a:normAutofit fontScale="70000" lnSpcReduction="20000"/>
          </a:bodyPr>
          <a:lstStyle/>
          <a:p>
            <a:pPr marL="342900" indent="-342900" algn="l">
              <a:buFont typeface="Arial" panose="020B0604020202020204" pitchFamily="34" charset="0"/>
              <a:buChar char="•"/>
            </a:pPr>
            <a:r>
              <a:rPr lang="en-US" sz="2000" b="1" dirty="0">
                <a:gradFill>
                  <a:gsLst>
                    <a:gs pos="2917">
                      <a:schemeClr val="tx1"/>
                    </a:gs>
                    <a:gs pos="30000">
                      <a:schemeClr val="tx1"/>
                    </a:gs>
                  </a:gsLst>
                  <a:lin ang="5400000" scaled="0"/>
                </a:gradFill>
              </a:rPr>
              <a:t>Key Facts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CMK (KEK) is stored in Azure Key Vault and accessed by a system-assigned managed identity associated with the Disk Encryption Set</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HBE provides end-to-end encryption protecting disks cached on the physical host and when the disks are transferred between the physical hosts and Azure Storage Account</a:t>
            </a:r>
            <a:br>
              <a:rPr lang="en-US" sz="2000" dirty="0">
                <a:gradFill>
                  <a:gsLst>
                    <a:gs pos="2917">
                      <a:schemeClr val="tx1"/>
                    </a:gs>
                    <a:gs pos="30000">
                      <a:schemeClr val="tx1"/>
                    </a:gs>
                  </a:gsLst>
                  <a:lin ang="5400000" scaled="0"/>
                </a:gradFill>
              </a:rPr>
            </a:b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b="1" dirty="0">
                <a:gradFill>
                  <a:gsLst>
                    <a:gs pos="2917">
                      <a:schemeClr val="tx1"/>
                    </a:gs>
                    <a:gs pos="30000">
                      <a:schemeClr val="tx1"/>
                    </a:gs>
                  </a:gsLst>
                  <a:lin ang="5400000" scaled="0"/>
                </a:gradFill>
              </a:rPr>
              <a:t>Benefits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Encryption engine is outside of operating system</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Not limited to a specific image on the VM</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No VM extension required</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Supports PMK and CMK</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Supports automatic rotation of key used to encrypt managed disk</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b="1" dirty="0">
                <a:gradFill>
                  <a:gsLst>
                    <a:gs pos="2917">
                      <a:schemeClr val="tx1"/>
                    </a:gs>
                    <a:gs pos="30000">
                      <a:schemeClr val="tx1"/>
                    </a:gs>
                  </a:gsLst>
                  <a:lin ang="5400000" scaled="0"/>
                </a:gradFill>
              </a:rPr>
              <a:t>Considerations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OS and Data disks can use CMK but temporary uses PMK so if you need CMK across the board, you need to use ADE right now</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No support for Ultra disks or Premium SSD v2</a:t>
            </a:r>
          </a:p>
        </p:txBody>
      </p:sp>
      <p:sp>
        <p:nvSpPr>
          <p:cNvPr id="4" name="TextBox 3">
            <a:extLst>
              <a:ext uri="{FF2B5EF4-FFF2-40B4-BE49-F238E27FC236}">
                <a16:creationId xmlns:a16="http://schemas.microsoft.com/office/drawing/2014/main" id="{C34C9339-80D5-6FE4-5AF0-1155AF55D768}"/>
              </a:ext>
            </a:extLst>
          </p:cNvPr>
          <p:cNvSpPr txBox="1"/>
          <p:nvPr/>
        </p:nvSpPr>
        <p:spPr>
          <a:xfrm>
            <a:off x="2057400" y="6210300"/>
            <a:ext cx="184731" cy="369332"/>
          </a:xfrm>
          <a:prstGeom prst="rect">
            <a:avLst/>
          </a:prstGeom>
          <a:noFill/>
        </p:spPr>
        <p:txBody>
          <a:bodyPr wrap="none" rtlCol="0">
            <a:spAutoFit/>
          </a:bodyPr>
          <a:lstStyle/>
          <a:p>
            <a:endParaRPr lang="en-US" dirty="0"/>
          </a:p>
        </p:txBody>
      </p:sp>
      <p:pic>
        <p:nvPicPr>
          <p:cNvPr id="5" name="Picture 2">
            <a:extLst>
              <a:ext uri="{FF2B5EF4-FFF2-40B4-BE49-F238E27FC236}">
                <a16:creationId xmlns:a16="http://schemas.microsoft.com/office/drawing/2014/main" id="{21E29291-9519-2CCA-B574-E00AC9AAE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62150"/>
            <a:ext cx="5492167"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330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Encryption In Azure</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a:bodyPr>
          <a:lstStyle/>
          <a:p>
            <a:r>
              <a:rPr lang="en-US" dirty="0"/>
              <a:t>General Terminology</a:t>
            </a:r>
          </a:p>
          <a:p>
            <a:r>
              <a:rPr lang="en-US" dirty="0"/>
              <a:t>Encryption System Components</a:t>
            </a:r>
          </a:p>
          <a:p>
            <a:r>
              <a:rPr lang="en-US" dirty="0"/>
              <a:t>Envelop Encryption</a:t>
            </a:r>
          </a:p>
          <a:p>
            <a:r>
              <a:rPr lang="en-US" dirty="0"/>
              <a:t>Azure Terminology</a:t>
            </a:r>
          </a:p>
          <a:p>
            <a:r>
              <a:rPr lang="en-US" dirty="0"/>
              <a:t>Azure Key Vault</a:t>
            </a:r>
          </a:p>
          <a:p>
            <a:r>
              <a:rPr lang="en-US" dirty="0"/>
              <a:t>Azure Storage Encryption</a:t>
            </a:r>
          </a:p>
          <a:p>
            <a:r>
              <a:rPr lang="en-US" dirty="0"/>
              <a:t>Azure Virtual Machine Encryption</a:t>
            </a:r>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DF6E-A4BE-B154-B9F3-E9C83EA44F26}"/>
              </a:ext>
            </a:extLst>
          </p:cNvPr>
          <p:cNvSpPr>
            <a:spLocks noGrp="1"/>
          </p:cNvSpPr>
          <p:nvPr>
            <p:ph type="title"/>
          </p:nvPr>
        </p:nvSpPr>
        <p:spPr/>
        <p:txBody>
          <a:bodyPr/>
          <a:lstStyle/>
          <a:p>
            <a:r>
              <a:rPr lang="en-US" dirty="0"/>
              <a:t>Azure Virtual Machine Encryption – Comparison Matrix</a:t>
            </a:r>
          </a:p>
        </p:txBody>
      </p:sp>
      <p:pic>
        <p:nvPicPr>
          <p:cNvPr id="5" name="Picture 4">
            <a:extLst>
              <a:ext uri="{FF2B5EF4-FFF2-40B4-BE49-F238E27FC236}">
                <a16:creationId xmlns:a16="http://schemas.microsoft.com/office/drawing/2014/main" id="{9D22D872-6518-196F-0D8F-C5F4830EF7DB}"/>
              </a:ext>
            </a:extLst>
          </p:cNvPr>
          <p:cNvPicPr>
            <a:picLocks noChangeAspect="1"/>
          </p:cNvPicPr>
          <p:nvPr/>
        </p:nvPicPr>
        <p:blipFill>
          <a:blip r:embed="rId2"/>
          <a:stretch>
            <a:fillRect/>
          </a:stretch>
        </p:blipFill>
        <p:spPr>
          <a:xfrm>
            <a:off x="1073150" y="1276350"/>
            <a:ext cx="10045700" cy="4305300"/>
          </a:xfrm>
          <a:prstGeom prst="rect">
            <a:avLst/>
          </a:prstGeom>
        </p:spPr>
      </p:pic>
    </p:spTree>
    <p:extLst>
      <p:ext uri="{BB962C8B-B14F-4D97-AF65-F5344CB8AC3E}">
        <p14:creationId xmlns:p14="http://schemas.microsoft.com/office/powerpoint/2010/main" val="3514318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C6DC-DAF9-ACEF-3F8A-475A389ED298}"/>
              </a:ext>
            </a:extLst>
          </p:cNvPr>
          <p:cNvSpPr>
            <a:spLocks noGrp="1"/>
          </p:cNvSpPr>
          <p:nvPr>
            <p:ph type="title"/>
          </p:nvPr>
        </p:nvSpPr>
        <p:spPr/>
        <p:txBody>
          <a:bodyPr>
            <a:normAutofit/>
          </a:bodyPr>
          <a:lstStyle/>
          <a:p>
            <a:r>
              <a:rPr lang="en-US" dirty="0"/>
              <a:t>Azure Virtual Machine Encryption – Design Considerations</a:t>
            </a:r>
          </a:p>
        </p:txBody>
      </p:sp>
      <p:sp>
        <p:nvSpPr>
          <p:cNvPr id="3" name="Text Placeholder 2">
            <a:extLst>
              <a:ext uri="{FF2B5EF4-FFF2-40B4-BE49-F238E27FC236}">
                <a16:creationId xmlns:a16="http://schemas.microsoft.com/office/drawing/2014/main" id="{DA5CD95F-586A-570A-888A-4730FC8D60C3}"/>
              </a:ext>
            </a:extLst>
          </p:cNvPr>
          <p:cNvSpPr>
            <a:spLocks noGrp="1"/>
          </p:cNvSpPr>
          <p:nvPr>
            <p:ph type="body" sz="quarter" idx="13"/>
          </p:nvPr>
        </p:nvSpPr>
        <p:spPr/>
        <p:txBody>
          <a:bodyPr>
            <a:normAutofit fontScale="92500"/>
          </a:bodyPr>
          <a:lstStyle/>
          <a:p>
            <a:r>
              <a:rPr lang="en-US" dirty="0"/>
              <a:t>It </a:t>
            </a:r>
            <a:r>
              <a:rPr lang="en-US" b="1" dirty="0"/>
              <a:t>is recommended </a:t>
            </a:r>
            <a:r>
              <a:rPr lang="en-US" dirty="0"/>
              <a:t>to use SSE with HBE where possible because it does not introduce overhead to the VM and supports all custom images</a:t>
            </a:r>
          </a:p>
          <a:p>
            <a:r>
              <a:rPr lang="en-US" dirty="0"/>
              <a:t>It </a:t>
            </a:r>
            <a:r>
              <a:rPr lang="en-US" b="1" dirty="0"/>
              <a:t>is recommended </a:t>
            </a:r>
            <a:r>
              <a:rPr lang="en-US" dirty="0"/>
              <a:t>that each workload use its own Azure Key Vault instances for storage of keys used for VM encryption</a:t>
            </a:r>
          </a:p>
          <a:p>
            <a:r>
              <a:rPr lang="en-US" dirty="0"/>
              <a:t>It </a:t>
            </a:r>
            <a:r>
              <a:rPr lang="en-US" b="1" dirty="0"/>
              <a:t>is recommended </a:t>
            </a:r>
            <a:r>
              <a:rPr lang="en-US" dirty="0"/>
              <a:t>to enable automatic key rotation and to configure a policy that aligns with organizational requirements</a:t>
            </a:r>
          </a:p>
          <a:p>
            <a:r>
              <a:rPr lang="en-US" dirty="0"/>
              <a:t>At a minimum it </a:t>
            </a:r>
            <a:r>
              <a:rPr lang="en-US" b="1" dirty="0"/>
              <a:t>is recommended </a:t>
            </a:r>
            <a:r>
              <a:rPr lang="en-US" dirty="0"/>
              <a:t>that each application use a unique Disk Encryption Set but the customer can optionally use unique Disk Encryption Sets for each application tier to establish separate lifecycles for the resources</a:t>
            </a:r>
          </a:p>
          <a:p>
            <a:r>
              <a:rPr lang="en-US" dirty="0"/>
              <a:t>The Disk Encryption Set, VM, images, and disks must be within the same subscription but the Key Vault can be within a different subscription or tenant*</a:t>
            </a:r>
          </a:p>
          <a:p>
            <a:r>
              <a:rPr lang="en-US" dirty="0"/>
              <a:t>ADE should only be used if CMKs are required for all disks (including temporary and ephemeral)</a:t>
            </a:r>
          </a:p>
          <a:p>
            <a:r>
              <a:rPr lang="en-US" dirty="0"/>
              <a:t>Managed Disks currently or previously encrypted with ADE cannot be encrypted with SSE with CMK</a:t>
            </a:r>
          </a:p>
          <a:p>
            <a:endParaRPr lang="en-US" dirty="0"/>
          </a:p>
          <a:p>
            <a:endParaRPr lang="en-US" dirty="0"/>
          </a:p>
        </p:txBody>
      </p:sp>
      <p:sp>
        <p:nvSpPr>
          <p:cNvPr id="4" name="Text Placeholder 2">
            <a:extLst>
              <a:ext uri="{FF2B5EF4-FFF2-40B4-BE49-F238E27FC236}">
                <a16:creationId xmlns:a16="http://schemas.microsoft.com/office/drawing/2014/main" id="{A5129C62-D12F-19A8-4806-65A132998F2B}"/>
              </a:ext>
            </a:extLst>
          </p:cNvPr>
          <p:cNvSpPr txBox="1">
            <a:spLocks/>
          </p:cNvSpPr>
          <p:nvPr/>
        </p:nvSpPr>
        <p:spPr>
          <a:xfrm>
            <a:off x="402336" y="6121400"/>
            <a:ext cx="11173968" cy="4348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Support for cross tenant Key Vault is preview as of 3/2023</a:t>
            </a:r>
          </a:p>
        </p:txBody>
      </p:sp>
    </p:spTree>
    <p:extLst>
      <p:ext uri="{BB962C8B-B14F-4D97-AF65-F5344CB8AC3E}">
        <p14:creationId xmlns:p14="http://schemas.microsoft.com/office/powerpoint/2010/main" val="409447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C6DC-DAF9-ACEF-3F8A-475A389ED298}"/>
              </a:ext>
            </a:extLst>
          </p:cNvPr>
          <p:cNvSpPr>
            <a:spLocks noGrp="1"/>
          </p:cNvSpPr>
          <p:nvPr>
            <p:ph type="title"/>
          </p:nvPr>
        </p:nvSpPr>
        <p:spPr/>
        <p:txBody>
          <a:bodyPr>
            <a:normAutofit/>
          </a:bodyPr>
          <a:lstStyle/>
          <a:p>
            <a:r>
              <a:rPr lang="en-US" dirty="0"/>
              <a:t>Azure Virtual Machine Encryption – Design Considerations</a:t>
            </a:r>
          </a:p>
        </p:txBody>
      </p:sp>
      <p:sp>
        <p:nvSpPr>
          <p:cNvPr id="3" name="Text Placeholder 2">
            <a:extLst>
              <a:ext uri="{FF2B5EF4-FFF2-40B4-BE49-F238E27FC236}">
                <a16:creationId xmlns:a16="http://schemas.microsoft.com/office/drawing/2014/main" id="{DA5CD95F-586A-570A-888A-4730FC8D60C3}"/>
              </a:ext>
            </a:extLst>
          </p:cNvPr>
          <p:cNvSpPr>
            <a:spLocks noGrp="1"/>
          </p:cNvSpPr>
          <p:nvPr>
            <p:ph type="body" sz="quarter" idx="13"/>
          </p:nvPr>
        </p:nvSpPr>
        <p:spPr/>
        <p:txBody>
          <a:bodyPr>
            <a:normAutofit/>
          </a:bodyPr>
          <a:lstStyle/>
          <a:p>
            <a:r>
              <a:rPr lang="en-US" dirty="0"/>
              <a:t>HBE does not support Ultra Disks or Premium SSD v2 Disks</a:t>
            </a:r>
          </a:p>
          <a:p>
            <a:r>
              <a:rPr lang="en-US" dirty="0"/>
              <a:t>Double Encryption does not support Ultra Disks or Premium SSD v2 Disks</a:t>
            </a:r>
          </a:p>
          <a:p>
            <a:endParaRPr lang="en-US" dirty="0"/>
          </a:p>
          <a:p>
            <a:endParaRPr lang="en-US" dirty="0"/>
          </a:p>
          <a:p>
            <a:endParaRPr lang="en-US" dirty="0"/>
          </a:p>
        </p:txBody>
      </p:sp>
      <p:sp>
        <p:nvSpPr>
          <p:cNvPr id="4" name="Text Placeholder 2">
            <a:extLst>
              <a:ext uri="{FF2B5EF4-FFF2-40B4-BE49-F238E27FC236}">
                <a16:creationId xmlns:a16="http://schemas.microsoft.com/office/drawing/2014/main" id="{A5129C62-D12F-19A8-4806-65A132998F2B}"/>
              </a:ext>
            </a:extLst>
          </p:cNvPr>
          <p:cNvSpPr txBox="1">
            <a:spLocks/>
          </p:cNvSpPr>
          <p:nvPr/>
        </p:nvSpPr>
        <p:spPr>
          <a:xfrm>
            <a:off x="402336" y="6121400"/>
            <a:ext cx="11173968" cy="4348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Support for cross tenant Key Vault is preview as of 3/2023</a:t>
            </a:r>
          </a:p>
        </p:txBody>
      </p:sp>
    </p:spTree>
    <p:extLst>
      <p:ext uri="{BB962C8B-B14F-4D97-AF65-F5344CB8AC3E}">
        <p14:creationId xmlns:p14="http://schemas.microsoft.com/office/powerpoint/2010/main" val="417473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lnSpcReduction="10000"/>
          </a:bodyPr>
          <a:lstStyle/>
          <a:p>
            <a:pPr lvl="0"/>
            <a:r>
              <a:rPr lang="en-US" b="1" dirty="0"/>
              <a:t>Encryption</a:t>
            </a:r>
          </a:p>
          <a:p>
            <a:pPr lvl="1"/>
            <a:r>
              <a:rPr lang="en-US" dirty="0"/>
              <a:t>Cryptographic transformation of plain text to cipher text to prevent anyone but intended recipient from reading the data</a:t>
            </a:r>
            <a:br>
              <a:rPr lang="en-US" dirty="0"/>
            </a:br>
            <a:endParaRPr lang="en-US" dirty="0"/>
          </a:p>
          <a:p>
            <a:pPr lvl="0"/>
            <a:r>
              <a:rPr lang="en-US" b="1" dirty="0"/>
              <a:t>Encryption-at-rest</a:t>
            </a:r>
          </a:p>
          <a:p>
            <a:pPr lvl="1"/>
            <a:r>
              <a:rPr lang="en-US" dirty="0"/>
              <a:t>Encryption for data that is being stored on a device</a:t>
            </a:r>
          </a:p>
          <a:p>
            <a:pPr lvl="1"/>
            <a:endParaRPr lang="en-US" b="1" dirty="0"/>
          </a:p>
          <a:p>
            <a:pPr lvl="0"/>
            <a:r>
              <a:rPr lang="en-US" b="1" dirty="0"/>
              <a:t>Encryption-in-transit</a:t>
            </a:r>
          </a:p>
          <a:p>
            <a:pPr lvl="1"/>
            <a:r>
              <a:rPr lang="en-US" dirty="0"/>
              <a:t>Encryption of data while it moves across a network</a:t>
            </a:r>
            <a:br>
              <a:rPr lang="en-US" dirty="0"/>
            </a:br>
            <a:endParaRPr lang="en-US" dirty="0"/>
          </a:p>
          <a:p>
            <a:r>
              <a:rPr lang="en-US" b="1" dirty="0"/>
              <a:t>Key Encryption Key (KEK)</a:t>
            </a:r>
          </a:p>
          <a:p>
            <a:pPr lvl="1"/>
            <a:r>
              <a:rPr lang="en-US" dirty="0"/>
              <a:t>Asymmetric key used to wrap other symmetric keys used by applications</a:t>
            </a:r>
          </a:p>
          <a:p>
            <a:pPr marL="457200" lvl="1" indent="0">
              <a:buNone/>
            </a:pPr>
            <a:endParaRPr lang="en-US" dirty="0"/>
          </a:p>
          <a:p>
            <a:r>
              <a:rPr lang="en-US" b="1" dirty="0"/>
              <a:t>Data Encryption Key (DEK)</a:t>
            </a:r>
          </a:p>
          <a:p>
            <a:pPr lvl="1"/>
            <a:r>
              <a:rPr lang="en-US" dirty="0"/>
              <a:t>Symmetric key used to encrypt data</a:t>
            </a:r>
          </a:p>
        </p:txBody>
      </p:sp>
    </p:spTree>
    <p:extLst>
      <p:ext uri="{BB962C8B-B14F-4D97-AF65-F5344CB8AC3E}">
        <p14:creationId xmlns:p14="http://schemas.microsoft.com/office/powerpoint/2010/main" val="1598700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fontScale="77500" lnSpcReduction="20000"/>
          </a:bodyPr>
          <a:lstStyle/>
          <a:p>
            <a:pPr lvl="0"/>
            <a:r>
              <a:rPr lang="en-US" b="1" dirty="0"/>
              <a:t>Platform Managed Key (PMK)</a:t>
            </a:r>
          </a:p>
          <a:p>
            <a:pPr lvl="1"/>
            <a:r>
              <a:rPr lang="en-US" dirty="0"/>
              <a:t>Cloud Service Provider (CSP) manages the access and lifecycle of the key</a:t>
            </a:r>
            <a:br>
              <a:rPr lang="en-US" dirty="0"/>
            </a:br>
            <a:endParaRPr lang="en-US" dirty="0"/>
          </a:p>
          <a:p>
            <a:pPr lvl="0"/>
            <a:r>
              <a:rPr lang="en-US" b="1" dirty="0"/>
              <a:t>Customer Managed Key (CMK)</a:t>
            </a:r>
          </a:p>
          <a:p>
            <a:pPr lvl="1"/>
            <a:r>
              <a:rPr lang="en-US" dirty="0"/>
              <a:t>Customer manages the access and lifecycle of the key</a:t>
            </a:r>
            <a:br>
              <a:rPr lang="en-US" dirty="0"/>
            </a:br>
            <a:endParaRPr lang="en-US" dirty="0"/>
          </a:p>
          <a:p>
            <a:r>
              <a:rPr lang="en-US" b="1" dirty="0"/>
              <a:t>Double Encryption</a:t>
            </a:r>
          </a:p>
          <a:p>
            <a:pPr lvl="1"/>
            <a:r>
              <a:rPr lang="en-US" dirty="0"/>
              <a:t>Encryption of data with multiple encryption algorithms to mitigate the risk of loss of confidentiality due to the compromise of a single encryption algorithm</a:t>
            </a:r>
            <a:br>
              <a:rPr lang="en-US" dirty="0"/>
            </a:br>
            <a:endParaRPr lang="en-US" dirty="0"/>
          </a:p>
          <a:p>
            <a:r>
              <a:rPr lang="en-US" b="1" dirty="0"/>
              <a:t>Hardware Security Module (HSM)</a:t>
            </a:r>
          </a:p>
          <a:p>
            <a:pPr lvl="1"/>
            <a:r>
              <a:rPr lang="en-US" dirty="0"/>
              <a:t>Physical computing device that provides tamper-evident and intrusion-resistant safeguarding and management of digital key sand other secrets, as well as crypto-processing</a:t>
            </a:r>
            <a:br>
              <a:rPr lang="en-US" dirty="0"/>
            </a:br>
            <a:endParaRPr lang="en-US" dirty="0"/>
          </a:p>
          <a:p>
            <a:r>
              <a:rPr lang="en-US" b="1" dirty="0"/>
              <a:t>National Institute of Standard and Technology (NIST)</a:t>
            </a:r>
          </a:p>
          <a:p>
            <a:pPr lvl="1"/>
            <a:r>
              <a:rPr lang="en-US" dirty="0"/>
              <a:t>US government agency whose mission is to set a variety of standards including security standards</a:t>
            </a:r>
            <a:br>
              <a:rPr lang="en-US" dirty="0"/>
            </a:br>
            <a:endParaRPr lang="en-US" dirty="0"/>
          </a:p>
          <a:p>
            <a:r>
              <a:rPr lang="en-US" b="1" dirty="0"/>
              <a:t>Federal Information Processing Standard (FIPS 140-2)</a:t>
            </a:r>
          </a:p>
          <a:p>
            <a:pPr lvl="1"/>
            <a:r>
              <a:rPr lang="en-US" dirty="0"/>
              <a:t>NIST publication that specifies the security requirements that will be satisfied by a cryptographic module. Includes four levels with increasing security requirements per each level.</a:t>
            </a:r>
            <a:br>
              <a:rPr lang="en-US" dirty="0"/>
            </a:br>
            <a:endParaRPr lang="en-US" dirty="0"/>
          </a:p>
        </p:txBody>
      </p:sp>
    </p:spTree>
    <p:extLst>
      <p:ext uri="{BB962C8B-B14F-4D97-AF65-F5344CB8AC3E}">
        <p14:creationId xmlns:p14="http://schemas.microsoft.com/office/powerpoint/2010/main" val="95188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Encryption System Components</a:t>
            </a:r>
          </a:p>
        </p:txBody>
      </p:sp>
      <p:graphicFrame>
        <p:nvGraphicFramePr>
          <p:cNvPr id="4" name="Diagram 3">
            <a:extLst>
              <a:ext uri="{FF2B5EF4-FFF2-40B4-BE49-F238E27FC236}">
                <a16:creationId xmlns:a16="http://schemas.microsoft.com/office/drawing/2014/main" id="{0EFEE4EF-787D-2A11-B82F-CE5F4F41707D}"/>
              </a:ext>
            </a:extLst>
          </p:cNvPr>
          <p:cNvGraphicFramePr/>
          <p:nvPr>
            <p:extLst>
              <p:ext uri="{D42A27DB-BD31-4B8C-83A1-F6EECF244321}">
                <p14:modId xmlns:p14="http://schemas.microsoft.com/office/powerpoint/2010/main" val="1344261653"/>
              </p:ext>
            </p:extLst>
          </p:nvPr>
        </p:nvGraphicFramePr>
        <p:xfrm>
          <a:off x="402336" y="1143000"/>
          <a:ext cx="11173968" cy="541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19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A9B4-AD31-E5C1-E1D8-F7880059E777}"/>
              </a:ext>
            </a:extLst>
          </p:cNvPr>
          <p:cNvSpPr>
            <a:spLocks noGrp="1"/>
          </p:cNvSpPr>
          <p:nvPr>
            <p:ph type="title"/>
          </p:nvPr>
        </p:nvSpPr>
        <p:spPr/>
        <p:txBody>
          <a:bodyPr/>
          <a:lstStyle/>
          <a:p>
            <a:r>
              <a:rPr lang="en-US" dirty="0"/>
              <a:t>Envelop Encryption</a:t>
            </a:r>
          </a:p>
        </p:txBody>
      </p:sp>
      <p:pic>
        <p:nvPicPr>
          <p:cNvPr id="4" name="Picture 3">
            <a:extLst>
              <a:ext uri="{FF2B5EF4-FFF2-40B4-BE49-F238E27FC236}">
                <a16:creationId xmlns:a16="http://schemas.microsoft.com/office/drawing/2014/main" id="{9B8AF2C9-FEEB-DA9F-EB13-CEC3F47B4E35}"/>
              </a:ext>
            </a:extLst>
          </p:cNvPr>
          <p:cNvPicPr>
            <a:picLocks noChangeAspect="1"/>
          </p:cNvPicPr>
          <p:nvPr/>
        </p:nvPicPr>
        <p:blipFill>
          <a:blip r:embed="rId2"/>
          <a:stretch>
            <a:fillRect/>
          </a:stretch>
        </p:blipFill>
        <p:spPr>
          <a:xfrm>
            <a:off x="1986658" y="1502364"/>
            <a:ext cx="7378700" cy="4572000"/>
          </a:xfrm>
          <a:prstGeom prst="rect">
            <a:avLst/>
          </a:prstGeom>
        </p:spPr>
      </p:pic>
    </p:spTree>
    <p:extLst>
      <p:ext uri="{BB962C8B-B14F-4D97-AF65-F5344CB8AC3E}">
        <p14:creationId xmlns:p14="http://schemas.microsoft.com/office/powerpoint/2010/main" val="1048955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216F-4AEF-ACC7-6463-6FC43563FB40}"/>
              </a:ext>
            </a:extLst>
          </p:cNvPr>
          <p:cNvSpPr>
            <a:spLocks noGrp="1"/>
          </p:cNvSpPr>
          <p:nvPr>
            <p:ph type="title"/>
          </p:nvPr>
        </p:nvSpPr>
        <p:spPr/>
        <p:txBody>
          <a:bodyPr>
            <a:normAutofit/>
          </a:bodyPr>
          <a:lstStyle/>
          <a:p>
            <a:r>
              <a:rPr lang="en-US" dirty="0"/>
              <a:t>Azure Terminology</a:t>
            </a:r>
          </a:p>
        </p:txBody>
      </p:sp>
      <p:sp>
        <p:nvSpPr>
          <p:cNvPr id="3" name="Text Placeholder 2">
            <a:extLst>
              <a:ext uri="{FF2B5EF4-FFF2-40B4-BE49-F238E27FC236}">
                <a16:creationId xmlns:a16="http://schemas.microsoft.com/office/drawing/2014/main" id="{8B48EA45-C043-34EC-2A0A-2A2A8995A4DC}"/>
              </a:ext>
            </a:extLst>
          </p:cNvPr>
          <p:cNvSpPr>
            <a:spLocks noGrp="1"/>
          </p:cNvSpPr>
          <p:nvPr>
            <p:ph type="body" sz="quarter" idx="13"/>
          </p:nvPr>
        </p:nvSpPr>
        <p:spPr/>
        <p:txBody>
          <a:bodyPr/>
          <a:lstStyle/>
          <a:p>
            <a:r>
              <a:rPr lang="en-US" b="1" dirty="0"/>
              <a:t>Azure Storage Account</a:t>
            </a:r>
          </a:p>
          <a:p>
            <a:pPr lvl="1"/>
            <a:r>
              <a:rPr lang="en-US" dirty="0"/>
              <a:t>Atomic unit of storage in Azure providing a unique namespace for data objects including blobs, file shares, queues, tables, and disks</a:t>
            </a:r>
            <a:br>
              <a:rPr lang="en-US" dirty="0"/>
            </a:br>
            <a:endParaRPr lang="en-US" dirty="0"/>
          </a:p>
          <a:p>
            <a:r>
              <a:rPr lang="en-US" b="1" dirty="0"/>
              <a:t>Account Encryption Key (AEK)</a:t>
            </a:r>
          </a:p>
          <a:p>
            <a:pPr lvl="1"/>
            <a:r>
              <a:rPr lang="en-US" dirty="0"/>
              <a:t>Symmetric key that is generated for each storage account and is used to create DEKs for objects stored within the storage account and is wrapped by either a PMK or CMK</a:t>
            </a:r>
            <a:br>
              <a:rPr lang="en-US" dirty="0"/>
            </a:br>
            <a:endParaRPr lang="en-US" dirty="0"/>
          </a:p>
          <a:p>
            <a:r>
              <a:rPr lang="en-US" b="1" dirty="0"/>
              <a:t>Azure Key Vault</a:t>
            </a:r>
          </a:p>
          <a:p>
            <a:pPr lvl="1"/>
            <a:r>
              <a:rPr lang="en-US" dirty="0"/>
              <a:t>Key management solution used to securely store secrets, keys, and certificates</a:t>
            </a:r>
          </a:p>
        </p:txBody>
      </p:sp>
    </p:spTree>
    <p:extLst>
      <p:ext uri="{BB962C8B-B14F-4D97-AF65-F5344CB8AC3E}">
        <p14:creationId xmlns:p14="http://schemas.microsoft.com/office/powerpoint/2010/main" val="73581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216F-4AEF-ACC7-6463-6FC43563FB40}"/>
              </a:ext>
            </a:extLst>
          </p:cNvPr>
          <p:cNvSpPr>
            <a:spLocks noGrp="1"/>
          </p:cNvSpPr>
          <p:nvPr>
            <p:ph type="title"/>
          </p:nvPr>
        </p:nvSpPr>
        <p:spPr/>
        <p:txBody>
          <a:bodyPr>
            <a:normAutofit/>
          </a:bodyPr>
          <a:lstStyle/>
          <a:p>
            <a:r>
              <a:rPr lang="en-US" dirty="0"/>
              <a:t>Azure Terminology</a:t>
            </a:r>
          </a:p>
        </p:txBody>
      </p:sp>
      <p:sp>
        <p:nvSpPr>
          <p:cNvPr id="3" name="Text Placeholder 2">
            <a:extLst>
              <a:ext uri="{FF2B5EF4-FFF2-40B4-BE49-F238E27FC236}">
                <a16:creationId xmlns:a16="http://schemas.microsoft.com/office/drawing/2014/main" id="{8B48EA45-C043-34EC-2A0A-2A2A8995A4DC}"/>
              </a:ext>
            </a:extLst>
          </p:cNvPr>
          <p:cNvSpPr>
            <a:spLocks noGrp="1"/>
          </p:cNvSpPr>
          <p:nvPr>
            <p:ph type="body" sz="quarter" idx="13"/>
          </p:nvPr>
        </p:nvSpPr>
        <p:spPr/>
        <p:txBody>
          <a:bodyPr/>
          <a:lstStyle/>
          <a:p>
            <a:r>
              <a:rPr lang="en-US" b="1" dirty="0"/>
              <a:t>BitLocker</a:t>
            </a:r>
          </a:p>
          <a:p>
            <a:pPr lvl="1"/>
            <a:r>
              <a:rPr lang="en-US" dirty="0"/>
              <a:t>Full disk encryption system available in Windows operating system</a:t>
            </a:r>
            <a:br>
              <a:rPr lang="en-US" dirty="0"/>
            </a:br>
            <a:endParaRPr lang="en-US" dirty="0"/>
          </a:p>
          <a:p>
            <a:r>
              <a:rPr lang="en-US" b="1" dirty="0" err="1"/>
              <a:t>DMCrypt</a:t>
            </a:r>
            <a:endParaRPr lang="en-US" b="1" dirty="0"/>
          </a:p>
          <a:p>
            <a:pPr lvl="1"/>
            <a:r>
              <a:rPr lang="en-US" dirty="0"/>
              <a:t>Full disk encryption system available in some Linux distributions</a:t>
            </a:r>
          </a:p>
        </p:txBody>
      </p:sp>
    </p:spTree>
    <p:extLst>
      <p:ext uri="{BB962C8B-B14F-4D97-AF65-F5344CB8AC3E}">
        <p14:creationId xmlns:p14="http://schemas.microsoft.com/office/powerpoint/2010/main" val="2424143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216F-4AEF-ACC7-6463-6FC43563FB40}"/>
              </a:ext>
            </a:extLst>
          </p:cNvPr>
          <p:cNvSpPr>
            <a:spLocks noGrp="1"/>
          </p:cNvSpPr>
          <p:nvPr>
            <p:ph type="title"/>
          </p:nvPr>
        </p:nvSpPr>
        <p:spPr/>
        <p:txBody>
          <a:bodyPr>
            <a:normAutofit/>
          </a:bodyPr>
          <a:lstStyle/>
          <a:p>
            <a:r>
              <a:rPr lang="en-US" dirty="0"/>
              <a:t>Azure Key Vault - Architecture</a:t>
            </a:r>
          </a:p>
        </p:txBody>
      </p:sp>
      <p:pic>
        <p:nvPicPr>
          <p:cNvPr id="2050" name="Picture 2">
            <a:extLst>
              <a:ext uri="{FF2B5EF4-FFF2-40B4-BE49-F238E27FC236}">
                <a16:creationId xmlns:a16="http://schemas.microsoft.com/office/drawing/2014/main" id="{38F6DBDA-4F39-4032-5FA1-9B819C598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016000"/>
            <a:ext cx="10693400" cy="482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C6AA66-0FC3-3F43-8F59-A757523CB8AD}"/>
              </a:ext>
            </a:extLst>
          </p:cNvPr>
          <p:cNvSpPr txBox="1"/>
          <p:nvPr/>
        </p:nvSpPr>
        <p:spPr>
          <a:xfrm>
            <a:off x="3048000" y="6985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41829070"/>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Props1.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770F60F-C477-4274-8EC4-AA75A9979A8A}">
  <ds:schemaRefs>
    <ds:schemaRef ds:uri="http://schemas.microsoft.com/sharepoint/v3/contenttype/forms"/>
  </ds:schemaRefs>
</ds:datastoreItem>
</file>

<file path=customXml/itemProps3.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21750</TotalTime>
  <Words>2333</Words>
  <Application>Microsoft Macintosh PowerPoint</Application>
  <PresentationFormat>Widescreen</PresentationFormat>
  <Paragraphs>205</Paragraphs>
  <Slides>22</Slides>
  <Notes>16</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22</vt:i4>
      </vt:variant>
    </vt:vector>
  </HeadingPairs>
  <TitlesOfParts>
    <vt:vector size="40"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Encryption in Azure</vt:lpstr>
      <vt:lpstr>Encryption In Azure</vt:lpstr>
      <vt:lpstr>General Terminology</vt:lpstr>
      <vt:lpstr>General Terminology</vt:lpstr>
      <vt:lpstr>Encryption System Components</vt:lpstr>
      <vt:lpstr>Envelop Encryption</vt:lpstr>
      <vt:lpstr>Azure Terminology</vt:lpstr>
      <vt:lpstr>Azure Terminology</vt:lpstr>
      <vt:lpstr>Azure Key Vault - Architecture</vt:lpstr>
      <vt:lpstr>Azure Key Vault – Standard vs Premium SKU</vt:lpstr>
      <vt:lpstr>Azure Key Vault – Security Features</vt:lpstr>
      <vt:lpstr>Azure Key Vault – Key Rotation Policies</vt:lpstr>
      <vt:lpstr>Azure Key Vault – Pricing</vt:lpstr>
      <vt:lpstr>Azure Key Vault – Design Considerations</vt:lpstr>
      <vt:lpstr>Azure Storage Encryption – Encryption Support</vt:lpstr>
      <vt:lpstr>Azure Storage Encryption – SSE Process</vt:lpstr>
      <vt:lpstr>Virtual Machine Encryption - Terminology</vt:lpstr>
      <vt:lpstr>Azure Virtual Machine Encryption – Azure Disk Encryption (ADE)</vt:lpstr>
      <vt:lpstr>Azure Virtual Machine Encryption – SSE with CMK and HBE</vt:lpstr>
      <vt:lpstr>Azure Virtual Machine Encryption – Comparison Matrix</vt:lpstr>
      <vt:lpstr>Azure Virtual Machine Encryption – Design Considerations</vt:lpstr>
      <vt:lpstr>Azure Virtual Machine Encryption – Design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25</cp:revision>
  <dcterms:created xsi:type="dcterms:W3CDTF">2013-10-25T07:58:18Z</dcterms:created>
  <dcterms:modified xsi:type="dcterms:W3CDTF">2023-03-23T18:46:52Z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